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40"/>
  </p:notesMasterIdLst>
  <p:sldIdLst>
    <p:sldId id="256" r:id="rId2"/>
    <p:sldId id="258" r:id="rId3"/>
    <p:sldId id="257" r:id="rId4"/>
    <p:sldId id="295" r:id="rId5"/>
    <p:sldId id="293" r:id="rId6"/>
    <p:sldId id="288" r:id="rId7"/>
    <p:sldId id="262" r:id="rId8"/>
    <p:sldId id="297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99" r:id="rId18"/>
    <p:sldId id="272" r:id="rId19"/>
    <p:sldId id="304" r:id="rId20"/>
    <p:sldId id="273" r:id="rId21"/>
    <p:sldId id="296" r:id="rId22"/>
    <p:sldId id="289" r:id="rId23"/>
    <p:sldId id="275" r:id="rId24"/>
    <p:sldId id="276" r:id="rId25"/>
    <p:sldId id="300" r:id="rId26"/>
    <p:sldId id="277" r:id="rId27"/>
    <p:sldId id="290" r:id="rId28"/>
    <p:sldId id="306" r:id="rId29"/>
    <p:sldId id="279" r:id="rId30"/>
    <p:sldId id="280" r:id="rId31"/>
    <p:sldId id="281" r:id="rId32"/>
    <p:sldId id="282" r:id="rId33"/>
    <p:sldId id="283" r:id="rId34"/>
    <p:sldId id="284" r:id="rId35"/>
    <p:sldId id="291" r:id="rId36"/>
    <p:sldId id="286" r:id="rId37"/>
    <p:sldId id="287" r:id="rId38"/>
    <p:sldId id="301" r:id="rId3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 van Dam" initials="avd" lastIdx="18" clrIdx="0"/>
  <p:cmAuthor id="1" name=" " initials="MSOffice" lastIdx="10" clrIdx="1"/>
  <p:cmAuthor id="2" name="Andy van Dam" initials="AvD" lastIdx="9" clrIdx="2"/>
  <p:cmAuthor id="3" name="Andy" initials="A" lastIdx="1" clrIdx="3"/>
  <p:cmAuthor id="4" name="Dave" initials="D" lastIdx="3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2" autoAdjust="0"/>
    <p:restoredTop sz="92383" autoAdjust="0"/>
  </p:normalViewPr>
  <p:slideViewPr>
    <p:cSldViewPr>
      <p:cViewPr varScale="1">
        <p:scale>
          <a:sx n="133" d="100"/>
          <a:sy n="133" d="100"/>
        </p:scale>
        <p:origin x="-58" y="-18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1F1A4-965A-4CF7-979B-5EBD95C883BF}" type="datetimeFigureOut">
              <a:rPr lang="en-US" smtClean="0"/>
              <a:pPr/>
              <a:t>9/10/2012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28DA5-4313-4B29-A5AB-FF43D46032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41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57202" y="2736056"/>
            <a:ext cx="8229599" cy="960120"/>
          </a:xfrm>
          <a:prstGeom prst="rect">
            <a:avLst/>
          </a:prstGeom>
        </p:spPr>
        <p:txBody>
          <a:bodyPr anchor="b" anchorCtr="0"/>
          <a:lstStyle>
            <a:lvl1pPr algn="l">
              <a:defRPr sz="32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457202" y="3786188"/>
            <a:ext cx="8229600" cy="514350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457201" y="514350"/>
            <a:ext cx="8242300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8" name="Straight Connector 17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b="0"/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 b="0">
                <a:solidFill>
                  <a:schemeClr val="tx1"/>
                </a:solidFill>
              </a:defRPr>
            </a:lvl1pPr>
          </a:lstStyle>
          <a:p>
            <a:fld id="{E0971F1D-8DC6-4429-A556-7C7C0FC3F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  <p:custDataLst>
              <p:tags r:id="rId1"/>
            </p:custDataLst>
          </p:nvPr>
        </p:nvSpPr>
        <p:spPr>
          <a:xfrm>
            <a:off x="457200" y="1085850"/>
            <a:ext cx="8229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  <p:custDataLst>
              <p:tags r:id="rId3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0971F1D-8DC6-4429-A556-7C7C0FC3F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19200" y="2228850"/>
            <a:ext cx="6858000" cy="800100"/>
          </a:xfrm>
          <a:prstGeom prst="rect">
            <a:avLst/>
          </a:prstGeo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295400" y="3200400"/>
            <a:ext cx="6781800" cy="85725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400800" y="4766310"/>
            <a:ext cx="22860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2898648" y="4766310"/>
            <a:ext cx="3474720" cy="27432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069848" y="4766310"/>
            <a:ext cx="1520952" cy="274320"/>
          </a:xfrm>
          <a:prstGeom prst="rect">
            <a:avLst/>
          </a:prstGeom>
        </p:spPr>
        <p:txBody>
          <a:bodyPr/>
          <a:lstStyle/>
          <a:p>
            <a:fld id="{E0971F1D-8DC6-4429-A556-7C7C0FC3F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>
            <p:custDataLst>
              <p:tags r:id="rId6"/>
            </p:custDataLst>
          </p:nvPr>
        </p:nvSpPr>
        <p:spPr>
          <a:xfrm>
            <a:off x="914400" y="2114550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>
            <p:custDataLst>
              <p:tags r:id="rId7"/>
            </p:custDataLst>
          </p:nvPr>
        </p:nvSpPr>
        <p:spPr>
          <a:xfrm>
            <a:off x="914400" y="2114550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traight Connector 11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0971F1D-8DC6-4429-A556-7C7C0FC3F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Content Placeholder 7"/>
          <p:cNvSpPr>
            <a:spLocks noGrp="1"/>
          </p:cNvSpPr>
          <p:nvPr>
            <p:ph sz="quarter" idx="1"/>
            <p:custDataLst>
              <p:tags r:id="rId4"/>
            </p:custDataLst>
          </p:nvPr>
        </p:nvSpPr>
        <p:spPr>
          <a:xfrm>
            <a:off x="457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9" name="Content Placeholder 7"/>
          <p:cNvSpPr>
            <a:spLocks noGrp="1"/>
          </p:cNvSpPr>
          <p:nvPr>
            <p:ph sz="quarter" idx="10"/>
            <p:custDataLst>
              <p:tags r:id="rId5"/>
            </p:custDataLst>
          </p:nvPr>
        </p:nvSpPr>
        <p:spPr>
          <a:xfrm>
            <a:off x="4648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57200" y="1085850"/>
            <a:ext cx="4038600" cy="28575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  <p:custDataLst>
              <p:tags r:id="rId2"/>
            </p:custDataLst>
          </p:nvPr>
        </p:nvSpPr>
        <p:spPr>
          <a:xfrm>
            <a:off x="4648202" y="1085850"/>
            <a:ext cx="4041777" cy="285750"/>
          </a:xfrm>
          <a:noFill/>
          <a:ln>
            <a:noFill/>
          </a:ln>
        </p:spPr>
        <p:txBody>
          <a:bodyPr lIns="91440" anchor="b" anchorCtr="0"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6" name="Straight Connector 1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10"/>
            <p:custDataLst>
              <p:tags r:id="rId4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1"/>
            <p:custDataLst>
              <p:tags r:id="rId5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0971F1D-8DC6-4429-A556-7C7C0FC3F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2"/>
            <p:custDataLst>
              <p:tags r:id="rId6"/>
            </p:custDataLst>
          </p:nvPr>
        </p:nvSpPr>
        <p:spPr>
          <a:xfrm>
            <a:off x="457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648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0971F1D-8DC6-4429-A556-7C7C0FC3F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0971F1D-8DC6-4429-A556-7C7C0FC3F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4600" y="228600"/>
            <a:ext cx="2362200" cy="6286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buNone/>
              <a:defRPr sz="2000" b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6324600" y="914402"/>
            <a:ext cx="2362200" cy="3771899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rot="5400000">
            <a:off x="3915025" y="2480310"/>
            <a:ext cx="452628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  <p:custDataLst>
              <p:tags r:id="rId5"/>
            </p:custDataLst>
          </p:nvPr>
        </p:nvSpPr>
        <p:spPr>
          <a:xfrm>
            <a:off x="457200" y="228600"/>
            <a:ext cx="5562600" cy="44577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57200" y="4800601"/>
            <a:ext cx="69342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0971F1D-8DC6-4429-A556-7C7C0FC3F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375642"/>
            <a:ext cx="8229600" cy="506016"/>
          </a:xfrm>
          <a:prstGeom prst="rect">
            <a:avLst/>
          </a:prstGeom>
          <a:ln>
            <a:noFill/>
          </a:ln>
        </p:spPr>
        <p:txBody>
          <a:bodyPr lIns="274320" anchor="ctr"/>
          <a:lstStyle>
            <a:lvl1pPr algn="r">
              <a:buNone/>
              <a:defRPr sz="2000" b="0" cap="all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457200" y="1428750"/>
            <a:ext cx="8229600" cy="3202686"/>
          </a:xfrm>
          <a:solidFill>
            <a:schemeClr val="bg1"/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914400"/>
            <a:ext cx="8229600" cy="40005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57200" y="4767263"/>
            <a:ext cx="5410200" cy="27432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5943600" y="4764881"/>
            <a:ext cx="2743200" cy="274320"/>
          </a:xfrm>
          <a:prstGeom prst="rect">
            <a:avLst/>
          </a:prstGeom>
        </p:spPr>
        <p:txBody>
          <a:bodyPr/>
          <a:lstStyle/>
          <a:p>
            <a:fld id="{E0971F1D-8DC6-4429-A556-7C7C0FC3F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457200" y="1028700"/>
            <a:ext cx="8229600" cy="3657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1" name="Footer Placeholder 2"/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457200" y="228600"/>
            <a:ext cx="822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US" b="0" kern="10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CS123</a:t>
            </a:r>
            <a:r>
              <a:rPr lang="en-US" b="0" kern="1000" spc="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 | </a:t>
            </a:r>
            <a:r>
              <a:rPr lang="en-US" b="0" kern="10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INTRODUCTION</a:t>
            </a:r>
            <a:r>
              <a:rPr lang="en-US" b="0" kern="1000" spc="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 TO COMPUTER GRAPHICS</a:t>
            </a:r>
            <a:endParaRPr lang="en-US" b="0" kern="1000" spc="1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Segoe UI" pitchFamily="34" charset="0"/>
            </a:endParaRPr>
          </a:p>
        </p:txBody>
      </p:sp>
      <p:sp>
        <p:nvSpPr>
          <p:cNvPr id="24" name="Footer Placeholder 5"/>
          <p:cNvSpPr>
            <a:spLocks noGrp="1"/>
          </p:cNvSpPr>
          <p:nvPr>
            <p:ph type="ftr" sz="quarter" idx="3"/>
            <p:custDataLst>
              <p:tags r:id="rId13"/>
            </p:custDataLst>
          </p:nvPr>
        </p:nvSpPr>
        <p:spPr>
          <a:xfrm>
            <a:off x="2135872" y="4800601"/>
            <a:ext cx="51054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  <p:custDataLst>
              <p:tags r:id="rId14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 b="0">
                <a:solidFill>
                  <a:schemeClr val="tx1"/>
                </a:solidFill>
                <a:latin typeface="+mj-lt"/>
              </a:defRPr>
            </a:lvl1pPr>
          </a:lstStyle>
          <a:p>
            <a:fld id="{E0971F1D-8DC6-4429-A556-7C7C0FC3F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/>
          <p:cNvSpPr/>
          <p:nvPr>
            <p:custDataLst>
              <p:tags r:id="rId15"/>
            </p:custDataLst>
          </p:nvPr>
        </p:nvSpPr>
        <p:spPr>
          <a:xfrm>
            <a:off x="457200" y="4800601"/>
            <a:ext cx="175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Andries van Dam</a:t>
            </a:r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457200" y="51435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2800" b="0" kern="1200" spc="0" baseline="0">
          <a:solidFill>
            <a:srgbClr val="920000"/>
          </a:solidFill>
          <a:latin typeface="+mj-lt"/>
          <a:ea typeface="+mj-ea"/>
          <a:cs typeface="Segoe UI" pitchFamily="34" charset="0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sklardevelopment.com/graftext/wpf/3d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50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gl.org/sdk/docs/man/xhtml/glTexImage2D.x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klardevelopment.com/graftext/wpf/3d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klardevelopment.com/graftext/wpf/3d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3D Graphics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Using </a:t>
            </a:r>
            <a:r>
              <a:rPr lang="en-US" smtClean="0"/>
              <a:t>OpenGL 3D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599" y="800101"/>
            <a:ext cx="2843785" cy="2058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794513"/>
            <a:ext cx="2749042" cy="204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914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71F1D-8DC6-4429-A556-7C7C0FC3F8E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55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Lambert light attenuation based on surface's angle to light </a:t>
            </a:r>
            <a:r>
              <a:rPr lang="en-US" dirty="0" smtClean="0"/>
              <a:t>source</a:t>
            </a:r>
            <a:endParaRPr lang="en-US" sz="2400" dirty="0"/>
          </a:p>
          <a:p>
            <a:r>
              <a:rPr lang="en-US" dirty="0"/>
              <a:t>Visualization of Lambert's law in 2D</a:t>
            </a:r>
          </a:p>
          <a:p>
            <a:endParaRPr lang="en-US" dirty="0"/>
          </a:p>
        </p:txBody>
      </p:sp>
      <p:sp>
        <p:nvSpPr>
          <p:cNvPr id="4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Lighting (Illumination) </a:t>
            </a:r>
            <a:r>
              <a:rPr lang="en-US" dirty="0" smtClean="0"/>
              <a:t>Models (</a:t>
            </a:r>
            <a:r>
              <a:rPr lang="en-US" dirty="0"/>
              <a:t>2/2)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645670"/>
              </p:ext>
            </p:extLst>
          </p:nvPr>
        </p:nvGraphicFramePr>
        <p:xfrm>
          <a:off x="6019800" y="1504950"/>
          <a:ext cx="1752600" cy="40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" name="Equation" r:id="rId4" imgW="787400" imgH="228600" progId="Equation.3">
                  <p:embed/>
                </p:oleObj>
              </mc:Choice>
              <mc:Fallback>
                <p:oleObj name="Equation" r:id="rId4" imgW="787400" imgH="228600" progId="Equation.3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504950"/>
                        <a:ext cx="1752600" cy="400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5943600" y="1959783"/>
            <a:ext cx="2667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/>
              <a:t>Note: we haven't accounted for "material properties", i.e., the fractions of the incident light energy absorbed vs. reflected at  each </a:t>
            </a:r>
            <a:r>
              <a:rPr lang="en-US" b="0" dirty="0" smtClean="0"/>
              <a:t>wavelength. Think of this as the “reflection efficiency coefficient”.</a:t>
            </a:r>
            <a:endParaRPr lang="en-US" b="0" dirty="0"/>
          </a:p>
        </p:txBody>
      </p:sp>
      <p:pic>
        <p:nvPicPr>
          <p:cNvPr id="2142" name="Picture 94" descr="C:\Users\Andy\Desktop\cs123\LambertAtThreePosition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" r="495"/>
          <a:stretch/>
        </p:blipFill>
        <p:spPr bwMode="auto">
          <a:xfrm>
            <a:off x="1371600" y="2002998"/>
            <a:ext cx="4202965" cy="25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152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07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35736" y="1018094"/>
            <a:ext cx="4136264" cy="183940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Goal: finding color at each pixel, preferably w/o having to evaluate a full lighting model at each pixel</a:t>
            </a:r>
          </a:p>
          <a:p>
            <a:r>
              <a:rPr lang="en-US" dirty="0" smtClean="0"/>
              <a:t>First approach: Lambert's cosine law (flat/constant shading for whole facet)</a:t>
            </a:r>
          </a:p>
          <a:p>
            <a:pPr lvl="1"/>
            <a:r>
              <a:rPr lang="en-US" dirty="0" smtClean="0"/>
              <a:t>faceted appearance, perfect for this rectangular pyramid.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26736" y="1018094"/>
            <a:ext cx="4038600" cy="160020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What if we want to approximate a rounded object?</a:t>
            </a:r>
          </a:p>
          <a:p>
            <a:pPr lvl="1"/>
            <a:r>
              <a:rPr lang="en-US" dirty="0" smtClean="0"/>
              <a:t>Lambert-shaded, faceted; appearance is no longer ideal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9402" y="5143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Shading Rule (1/6)</a:t>
            </a:r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1" y="2971801"/>
            <a:ext cx="1787028" cy="1360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2990950"/>
            <a:ext cx="1597406" cy="135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1936" y="4432384"/>
            <a:ext cx="8458200" cy="338554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www.sklardevelopment.com/graftext/wpf/3d</a:t>
            </a:r>
            <a:endParaRPr lang="en-US" sz="16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152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4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458200" cy="3657600"/>
          </a:xfrm>
        </p:spPr>
        <p:txBody>
          <a:bodyPr>
            <a:normAutofit/>
          </a:bodyPr>
          <a:lstStyle/>
          <a:p>
            <a:r>
              <a:rPr lang="en-US" sz="1800" dirty="0"/>
              <a:t>F</a:t>
            </a:r>
            <a:r>
              <a:rPr lang="en-US" sz="1800" dirty="0" smtClean="0"/>
              <a:t>irst solution: increase the number of polygons</a:t>
            </a:r>
          </a:p>
          <a:p>
            <a:r>
              <a:rPr lang="en-US" sz="1800" dirty="0" smtClean="0"/>
              <a:t>Better shape approximation, more expensive to render </a:t>
            </a:r>
            <a:endParaRPr lang="en-US" sz="1800" dirty="0"/>
          </a:p>
          <a:p>
            <a:r>
              <a:rPr lang="en-US" sz="1800" dirty="0" smtClean="0"/>
              <a:t>Ultimately, still faceted when rendered (higher poly count = less faceted)</a:t>
            </a:r>
          </a:p>
          <a:p>
            <a:r>
              <a:rPr lang="en-US" sz="1800" dirty="0"/>
              <a:t>A</a:t>
            </a:r>
            <a:r>
              <a:rPr lang="en-US" sz="1800" dirty="0" smtClean="0"/>
              <a:t>daptive meshing is an improvement - more polygons in areas of high curvature</a:t>
            </a:r>
          </a:p>
          <a:p>
            <a:endParaRPr lang="en-US" sz="18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Shading Rule (2/6)</a:t>
            </a:r>
            <a:endParaRPr lang="en-US" dirty="0"/>
          </a:p>
        </p:txBody>
      </p:sp>
      <p:pic>
        <p:nvPicPr>
          <p:cNvPr id="8" name="Picture 2" descr="D:\docs\3dsMax\scenes\teapot_mesh_small.png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533400" y="2039737"/>
            <a:ext cx="3616960" cy="2712720"/>
          </a:xfrm>
          <a:prstGeom prst="rect">
            <a:avLst/>
          </a:prstGeom>
          <a:extLst/>
        </p:spPr>
      </p:pic>
      <p:pic>
        <p:nvPicPr>
          <p:cNvPr id="9" name="Picture 3" descr="D:\docs\3dsMax\scenes\teapot_mesh_big.pn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4800600" y="2038350"/>
            <a:ext cx="3657600" cy="2743200"/>
          </a:xfrm>
          <a:prstGeom prst="rect">
            <a:avLst/>
          </a:prstGeom>
          <a:extLst/>
        </p:spPr>
      </p:pic>
      <p:sp>
        <p:nvSpPr>
          <p:cNvPr id="10" name="Right Arrow 9"/>
          <p:cNvSpPr/>
          <p:nvPr/>
        </p:nvSpPr>
        <p:spPr>
          <a:xfrm>
            <a:off x="4172223" y="3280820"/>
            <a:ext cx="534728" cy="32385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029887" y="4229100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“Utah Teapot” by Martin Newell</a:t>
            </a:r>
            <a:endParaRPr lang="en-US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6200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0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et this: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ant this: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Shading Rule (3/6)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 l="16263" t="40498" r="44650" b="21617"/>
          <a:stretch>
            <a:fillRect/>
          </a:stretch>
        </p:blipFill>
        <p:spPr bwMode="auto">
          <a:xfrm>
            <a:off x="3276600" y="1272118"/>
            <a:ext cx="2414514" cy="147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308768" y="1780401"/>
            <a:ext cx="184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faceted shading</a:t>
            </a:r>
            <a:endParaRPr lang="en-US" b="1" dirty="0"/>
          </a:p>
        </p:txBody>
      </p:sp>
      <p:pic>
        <p:nvPicPr>
          <p:cNvPr id="8" name="Picture 7"/>
          <p:cNvPicPr/>
          <p:nvPr/>
        </p:nvPicPr>
        <p:blipFill>
          <a:blip r:embed="rId4" cstate="print"/>
          <a:srcRect l="10271" t="28993" r="7996" b="11887"/>
          <a:stretch>
            <a:fillRect/>
          </a:stretch>
        </p:blipFill>
        <p:spPr bwMode="auto">
          <a:xfrm>
            <a:off x="3186890" y="3058583"/>
            <a:ext cx="2593933" cy="153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338480" y="3723501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smooth shading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152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0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Gouraud</a:t>
            </a:r>
            <a:r>
              <a:rPr lang="en-US" dirty="0" smtClean="0"/>
              <a:t> smooth shading</a:t>
            </a:r>
          </a:p>
          <a:p>
            <a:pPr lvl="1"/>
            <a:r>
              <a:rPr lang="en-US" dirty="0" smtClean="0"/>
              <a:t>compute lighting equation at each vertex of mesh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inearly interpolate vertex color values to get colors at all points</a:t>
            </a:r>
          </a:p>
          <a:p>
            <a:pPr lvl="2"/>
            <a:r>
              <a:rPr lang="en-US" b="1" dirty="0"/>
              <a:t>w</a:t>
            </a:r>
            <a:r>
              <a:rPr lang="en-US" b="1" dirty="0" smtClean="0"/>
              <a:t>eighted averaging</a:t>
            </a:r>
            <a:r>
              <a:rPr lang="en-US" dirty="0" smtClean="0"/>
              <a:t>: the closer the point is to a vertex, the more it is influenced by that vertex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/>
              <a:t>h</a:t>
            </a:r>
            <a:r>
              <a:rPr lang="en-US" b="1" dirty="0" smtClean="0"/>
              <a:t>ow do we determine vertex colors? Need a normal…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he "artifice" of vertex normals; mathematically undefined since a vertex is a discontinuity</a:t>
            </a:r>
          </a:p>
          <a:p>
            <a:pPr lvl="2"/>
            <a:r>
              <a:rPr lang="en-US" dirty="0"/>
              <a:t>w</a:t>
            </a:r>
            <a:r>
              <a:rPr lang="en-US" dirty="0" smtClean="0"/>
              <a:t>e hack around this by averaging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Shading Rule (4/6)</a:t>
            </a:r>
            <a:endParaRPr lang="en-US" dirty="0"/>
          </a:p>
        </p:txBody>
      </p: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5181599" y="3269815"/>
            <a:ext cx="1615442" cy="1540987"/>
            <a:chOff x="4318977" y="4884212"/>
            <a:chExt cx="1964575" cy="252706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318977" y="4884212"/>
              <a:ext cx="1964575" cy="1823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16"/>
            <p:cNvSpPr txBox="1">
              <a:spLocks noChangeArrowheads="1"/>
            </p:cNvSpPr>
            <p:nvPr/>
          </p:nvSpPr>
          <p:spPr bwMode="auto">
            <a:xfrm>
              <a:off x="4689151" y="6805612"/>
              <a:ext cx="1142767" cy="605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/>
                <a:t>Smooth</a:t>
              </a:r>
            </a:p>
          </p:txBody>
        </p:sp>
      </p:grpSp>
      <p:grpSp>
        <p:nvGrpSpPr>
          <p:cNvPr id="9" name="Group 21"/>
          <p:cNvGrpSpPr>
            <a:grpSpLocks/>
          </p:cNvGrpSpPr>
          <p:nvPr/>
        </p:nvGrpSpPr>
        <p:grpSpPr bwMode="auto">
          <a:xfrm>
            <a:off x="5181599" y="1128532"/>
            <a:ext cx="1615441" cy="1543512"/>
            <a:chOff x="1041049" y="4839875"/>
            <a:chExt cx="2003854" cy="2584049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41049" y="4839875"/>
              <a:ext cx="2003854" cy="1836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7"/>
            <p:cNvSpPr txBox="1">
              <a:spLocks noChangeArrowheads="1"/>
            </p:cNvSpPr>
            <p:nvPr/>
          </p:nvSpPr>
          <p:spPr bwMode="auto">
            <a:xfrm>
              <a:off x="1414477" y="6805612"/>
              <a:ext cx="1169195" cy="618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/>
                <a:t>Faceted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023603" y="1143001"/>
            <a:ext cx="2120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1" dirty="0" smtClean="0"/>
              <a:t>The normal at a vertex is the same as the plane normal. Therefore, each vertex has as many </a:t>
            </a:r>
            <a:r>
              <a:rPr lang="en-US" sz="1400" b="0" i="1" dirty="0" err="1" smtClean="0"/>
              <a:t>normals</a:t>
            </a:r>
            <a:r>
              <a:rPr lang="en-US" sz="1400" b="0" i="1" dirty="0" smtClean="0"/>
              <a:t> as the number of planes it helps define.</a:t>
            </a:r>
            <a:endParaRPr lang="en-US" sz="1400" b="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7159794" y="3513520"/>
            <a:ext cx="1984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O</a:t>
            </a:r>
            <a:r>
              <a:rPr lang="en-US" sz="1400" b="0" i="1" dirty="0" smtClean="0"/>
              <a:t>nly one vertex normal per vertex</a:t>
            </a:r>
            <a:r>
              <a:rPr lang="en-US" sz="1400" b="0" i="1" dirty="0"/>
              <a:t>; average of face </a:t>
            </a:r>
            <a:r>
              <a:rPr lang="en-US" sz="1400" b="0" i="1" dirty="0" err="1"/>
              <a:t>normals</a:t>
            </a:r>
            <a:r>
              <a:rPr lang="en-US" sz="1400" b="0" i="1" dirty="0"/>
              <a:t> of faces </a:t>
            </a:r>
            <a:r>
              <a:rPr lang="en-US" sz="1400" b="0" i="1" dirty="0" smtClean="0"/>
              <a:t>the vertex is </a:t>
            </a:r>
            <a:r>
              <a:rPr lang="en-US" sz="1400" b="0" i="1" dirty="0"/>
              <a:t>part of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1628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4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ndy\Desktop\cs123\vertexnormal2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57200"/>
            <a:ext cx="3429000" cy="120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ndy\Desktop\cs123\vertexnormal3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750626"/>
            <a:ext cx="2483334" cy="194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Vertex </a:t>
            </a:r>
            <a:r>
              <a:rPr lang="en-US" dirty="0" err="1" smtClean="0"/>
              <a:t>normals</a:t>
            </a:r>
            <a:endParaRPr lang="en-US" dirty="0" smtClean="0"/>
          </a:p>
          <a:p>
            <a:pPr lvl="1"/>
            <a:r>
              <a:rPr lang="en-US" dirty="0" err="1" smtClean="0"/>
              <a:t>normals</a:t>
            </a:r>
            <a:r>
              <a:rPr lang="en-US" dirty="0" smtClean="0"/>
              <a:t> not specified explicitly</a:t>
            </a:r>
          </a:p>
          <a:p>
            <a:pPr lvl="1"/>
            <a:r>
              <a:rPr lang="en-US" dirty="0" smtClean="0"/>
              <a:t>if vertex used by only one face, normal is set to face's normal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therwise, normal is set to average of normals of all faces sharing it</a:t>
            </a:r>
          </a:p>
          <a:p>
            <a:pPr lvl="1"/>
            <a:r>
              <a:rPr lang="en-US" dirty="0" smtClean="0"/>
              <a:t>if mesh is not too coarse, vertex normal is a decent approximation to the normal of modeled surface closest to that vertex</a:t>
            </a:r>
          </a:p>
          <a:p>
            <a:pPr lvl="1"/>
            <a:r>
              <a:rPr lang="en-US" dirty="0" smtClean="0"/>
              <a:t>adaptive meshing adds more triangles in areas with rapid changes in curvature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Shading Rule (5/6)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1" y="1371601"/>
            <a:ext cx="2698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2D curve approximation</a:t>
            </a:r>
          </a:p>
          <a:p>
            <a:r>
              <a:rPr lang="en-US" dirty="0" smtClean="0"/>
              <a:t>(vertex </a:t>
            </a:r>
            <a:r>
              <a:rPr lang="en-US" dirty="0" err="1" smtClean="0"/>
              <a:t>normals</a:t>
            </a:r>
            <a:r>
              <a:rPr lang="en-US" dirty="0" smtClean="0"/>
              <a:t> in 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490016" y="3060785"/>
                <a:ext cx="153915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0" dirty="0" smtClean="0">
                        <a:latin typeface="Cambria Math"/>
                      </a:rPr>
                      <m:t>3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/>
                      </a:rPr>
                      <m:t>D</m:t>
                    </m:r>
                  </m:oMath>
                </a14:m>
                <a:r>
                  <a:rPr lang="en-US" sz="1600" dirty="0" smtClean="0"/>
                  <a:t> mesh approximation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016" y="3060785"/>
                <a:ext cx="1539159" cy="584775"/>
              </a:xfrm>
              <a:prstGeom prst="rect">
                <a:avLst/>
              </a:prstGeom>
              <a:blipFill rotWithShape="1">
                <a:blip r:embed="rId5"/>
                <a:stretch>
                  <a:fillRect l="-2381" t="-4167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5652032" y="2034723"/>
            <a:ext cx="257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1" dirty="0" smtClean="0"/>
              <a:t>Vertex normals shown in color, face normals in black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4676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1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4800" y="914400"/>
            <a:ext cx="8229600" cy="42862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OpenGL provides either flat or </a:t>
            </a:r>
            <a:r>
              <a:rPr lang="en-US" dirty="0" err="1" smtClean="0"/>
              <a:t>Gouraud</a:t>
            </a:r>
            <a:r>
              <a:rPr lang="en-US" dirty="0" smtClean="0"/>
              <a:t> shading</a:t>
            </a:r>
          </a:p>
          <a:p>
            <a:pPr lvl="1"/>
            <a:r>
              <a:rPr lang="en-US" dirty="0" smtClean="0"/>
              <a:t>to get flat shading, use the same </a:t>
            </a:r>
            <a:r>
              <a:rPr lang="en-US" dirty="0" err="1" smtClean="0"/>
              <a:t>normals</a:t>
            </a:r>
            <a:r>
              <a:rPr lang="en-US" dirty="0" smtClean="0"/>
              <a:t> for different vertices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Unfortunately:</a:t>
            </a:r>
          </a:p>
          <a:p>
            <a:pPr lvl="1"/>
            <a:r>
              <a:rPr lang="en-US" dirty="0" smtClean="0"/>
              <a:t>modeling choice influences rendering effect (contrary to PARC’s MVC paradigm)</a:t>
            </a:r>
          </a:p>
          <a:p>
            <a:pPr lvl="1"/>
            <a:r>
              <a:rPr lang="en-US" dirty="0" smtClean="0"/>
              <a:t>non-shared vertex model is more storage inefficient, harder, and error-prone to change (e.g., moving one vertex would create a hole in the mesh)</a:t>
            </a:r>
          </a:p>
          <a:p>
            <a:pPr marL="274320" lvl="1" indent="0">
              <a:buNone/>
            </a:pPr>
            <a:r>
              <a:rPr lang="en-US" dirty="0"/>
              <a:t> </a:t>
            </a:r>
          </a:p>
          <a:p>
            <a:pPr marL="27432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Shading Rule (6/6)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152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  <p:grpSp>
        <p:nvGrpSpPr>
          <p:cNvPr id="12" name="Group 20"/>
          <p:cNvGrpSpPr>
            <a:grpSpLocks/>
          </p:cNvGrpSpPr>
          <p:nvPr/>
        </p:nvGrpSpPr>
        <p:grpSpPr bwMode="auto">
          <a:xfrm>
            <a:off x="5410200" y="1673362"/>
            <a:ext cx="1615442" cy="1540987"/>
            <a:chOff x="4318977" y="4884212"/>
            <a:chExt cx="1964575" cy="2527068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318977" y="4884212"/>
              <a:ext cx="1964575" cy="1823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6"/>
            <p:cNvSpPr txBox="1">
              <a:spLocks noChangeArrowheads="1"/>
            </p:cNvSpPr>
            <p:nvPr/>
          </p:nvSpPr>
          <p:spPr bwMode="auto">
            <a:xfrm>
              <a:off x="4689151" y="6805612"/>
              <a:ext cx="1142767" cy="605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/>
                <a:t>Smooth</a:t>
              </a:r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1905000" y="1673362"/>
            <a:ext cx="1615441" cy="1543512"/>
            <a:chOff x="1041049" y="4839875"/>
            <a:chExt cx="2003854" cy="2584049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41049" y="4839875"/>
              <a:ext cx="2003854" cy="1836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Box 17"/>
            <p:cNvSpPr txBox="1">
              <a:spLocks noChangeArrowheads="1"/>
            </p:cNvSpPr>
            <p:nvPr/>
          </p:nvSpPr>
          <p:spPr bwMode="auto">
            <a:xfrm>
              <a:off x="1414477" y="6805612"/>
              <a:ext cx="1169195" cy="618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/>
                <a:t>Faceted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69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Interpolation vs Flat Shading Summary</a:t>
            </a:r>
            <a:endParaRPr lang="en-US" dirty="0"/>
          </a:p>
        </p:txBody>
      </p:sp>
      <p:pic>
        <p:nvPicPr>
          <p:cNvPr id="4098" name="Picture 2" descr="C:\Users\Andy\Desktop\cs123\flat-vs-gour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23950"/>
            <a:ext cx="5987429" cy="337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80010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71F1D-8DC6-4429-A556-7C7C0FC3F8E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1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67932" y="971550"/>
            <a:ext cx="8686800" cy="3886200"/>
          </a:xfrm>
        </p:spPr>
        <p:txBody>
          <a:bodyPr>
            <a:normAutofit fontScale="92500" lnSpcReduction="10000"/>
          </a:bodyPr>
          <a:lstStyle/>
          <a:p>
            <a:r>
              <a:rPr lang="en-US" sz="1600" b="1" dirty="0" smtClean="0"/>
              <a:t>Non-geometric lights:</a:t>
            </a:r>
          </a:p>
          <a:p>
            <a:pPr lvl="1"/>
            <a:r>
              <a:rPr lang="en-US" sz="1600" dirty="0" smtClean="0"/>
              <a:t>Ambient: crude approximation to inter-object reflection, all surfaces receive same light intensity</a:t>
            </a:r>
          </a:p>
          <a:p>
            <a:pPr lvl="1"/>
            <a:r>
              <a:rPr lang="en-US" sz="1600" dirty="0" smtClean="0"/>
              <a:t>Directional: illuminates all objects equally from a given direction; light rays are parallel (models sun) </a:t>
            </a:r>
          </a:p>
          <a:p>
            <a:r>
              <a:rPr lang="en-US" sz="1600" b="1" dirty="0" smtClean="0"/>
              <a:t>Geometric lights:</a:t>
            </a:r>
          </a:p>
          <a:p>
            <a:pPr lvl="1"/>
            <a:r>
              <a:rPr lang="en-US" sz="1600" dirty="0" smtClean="0"/>
              <a:t>Point: Originates from single point, spreads outward equally in all directions</a:t>
            </a:r>
          </a:p>
          <a:p>
            <a:pPr lvl="1"/>
            <a:r>
              <a:rPr lang="en-US" sz="1600" dirty="0" smtClean="0"/>
              <a:t>Spotlight: Originates from single point, spreads outward in coned direction</a:t>
            </a:r>
          </a:p>
          <a:p>
            <a:pPr lvl="1"/>
            <a:r>
              <a:rPr lang="en-US" sz="1600" dirty="0" smtClean="0"/>
              <a:t>Area: Originates from single plane and spreads outward in given direction from plane</a:t>
            </a:r>
          </a:p>
          <a:p>
            <a:pPr lvl="1"/>
            <a:r>
              <a:rPr lang="en-US" sz="1600" dirty="0" smtClean="0"/>
              <a:t>Volume: Enclosed space lighting objects within that space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>
              <a:buNone/>
            </a:pPr>
            <a:endParaRPr lang="en-US" sz="3200" dirty="0" smtClean="0"/>
          </a:p>
          <a:p>
            <a:r>
              <a:rPr lang="en-US" sz="1600" dirty="0" smtClean="0"/>
              <a:t>OpenGL supports ambient, directional, point, spot lights </a:t>
            </a:r>
          </a:p>
        </p:txBody>
      </p:sp>
      <p:grpSp>
        <p:nvGrpSpPr>
          <p:cNvPr id="8" name="Group 11"/>
          <p:cNvGrpSpPr>
            <a:grpSpLocks/>
          </p:cNvGrpSpPr>
          <p:nvPr/>
        </p:nvGrpSpPr>
        <p:grpSpPr bwMode="auto">
          <a:xfrm>
            <a:off x="4200673" y="3434593"/>
            <a:ext cx="1028700" cy="1094480"/>
            <a:chOff x="2866444" y="5221506"/>
            <a:chExt cx="1255481" cy="1779931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66444" y="5221506"/>
              <a:ext cx="1255481" cy="126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8"/>
            <p:cNvSpPr txBox="1">
              <a:spLocks noChangeArrowheads="1"/>
            </p:cNvSpPr>
            <p:nvPr/>
          </p:nvSpPr>
          <p:spPr bwMode="auto">
            <a:xfrm>
              <a:off x="3064248" y="6400800"/>
              <a:ext cx="859874" cy="600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Point</a:t>
              </a:r>
            </a:p>
          </p:txBody>
        </p:sp>
      </p:grpSp>
      <p:sp>
        <p:nvSpPr>
          <p:cNvPr id="2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Lighting Model (1/8)</a:t>
            </a:r>
            <a:endParaRPr lang="en-US" dirty="0"/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1489824" y="3611001"/>
            <a:ext cx="1274516" cy="848955"/>
            <a:chOff x="733192" y="5418924"/>
            <a:chExt cx="1549375" cy="1551699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38186" y="5418924"/>
              <a:ext cx="1139387" cy="913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7"/>
            <p:cNvSpPr txBox="1">
              <a:spLocks noChangeArrowheads="1"/>
            </p:cNvSpPr>
            <p:nvPr/>
          </p:nvSpPr>
          <p:spPr bwMode="auto">
            <a:xfrm>
              <a:off x="733192" y="6295567"/>
              <a:ext cx="1549375" cy="675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Directional</a:t>
              </a:r>
            </a:p>
          </p:txBody>
        </p:sp>
      </p:grpSp>
      <p:grpSp>
        <p:nvGrpSpPr>
          <p:cNvPr id="11" name="Group 89"/>
          <p:cNvGrpSpPr>
            <a:grpSpLocks/>
          </p:cNvGrpSpPr>
          <p:nvPr/>
        </p:nvGrpSpPr>
        <p:grpSpPr bwMode="auto">
          <a:xfrm>
            <a:off x="6081822" y="3439549"/>
            <a:ext cx="1943100" cy="1113401"/>
            <a:chOff x="4368800" y="4940300"/>
            <a:chExt cx="2273300" cy="2013130"/>
          </a:xfrm>
        </p:grpSpPr>
        <p:pic>
          <p:nvPicPr>
            <p:cNvPr id="12" name="Picture 29" descr="pic2.jp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68800" y="6007100"/>
              <a:ext cx="2273300" cy="469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" name="Group 88"/>
            <p:cNvGrpSpPr>
              <a:grpSpLocks/>
            </p:cNvGrpSpPr>
            <p:nvPr/>
          </p:nvGrpSpPr>
          <p:grpSpPr bwMode="auto">
            <a:xfrm>
              <a:off x="4876535" y="4940300"/>
              <a:ext cx="1359165" cy="2013130"/>
              <a:chOff x="4876535" y="4940300"/>
              <a:chExt cx="1359165" cy="2013130"/>
            </a:xfrm>
          </p:grpSpPr>
          <p:sp>
            <p:nvSpPr>
              <p:cNvPr id="14" name="TextBox 9"/>
              <p:cNvSpPr txBox="1">
                <a:spLocks noChangeArrowheads="1"/>
              </p:cNvSpPr>
              <p:nvPr/>
            </p:nvSpPr>
            <p:spPr bwMode="auto">
              <a:xfrm>
                <a:off x="4876535" y="6285644"/>
                <a:ext cx="1253149" cy="6677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Spotlight</a:t>
                </a:r>
              </a:p>
            </p:txBody>
          </p:sp>
          <p:cxnSp>
            <p:nvCxnSpPr>
              <p:cNvPr id="15" name="Straight Connector 14"/>
              <p:cNvCxnSpPr>
                <a:stCxn id="17" idx="2"/>
              </p:cNvCxnSpPr>
              <p:nvPr/>
            </p:nvCxnSpPr>
            <p:spPr>
              <a:xfrm rot="10800000" flipH="1">
                <a:off x="4889500" y="4953000"/>
                <a:ext cx="647700" cy="127635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endCxn id="17" idx="6"/>
              </p:cNvCxnSpPr>
              <p:nvPr/>
            </p:nvCxnSpPr>
            <p:spPr>
              <a:xfrm rot="16200000" flipH="1">
                <a:off x="5241922" y="5235578"/>
                <a:ext cx="1289056" cy="6985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4889500" y="6096006"/>
                <a:ext cx="1346200" cy="26670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5105399" y="5092702"/>
                <a:ext cx="584203" cy="3048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rot="16200000" flipH="1">
                <a:off x="5397498" y="5092702"/>
                <a:ext cx="622303" cy="3175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Arc 19"/>
              <p:cNvSpPr/>
              <p:nvPr/>
            </p:nvSpPr>
            <p:spPr>
              <a:xfrm flipV="1">
                <a:off x="5295900" y="5321302"/>
                <a:ext cx="508000" cy="228601"/>
              </a:xfrm>
              <a:prstGeom prst="arc">
                <a:avLst>
                  <a:gd name="adj1" fmla="val 10800000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 rot="5400000">
                <a:off x="5086348" y="5200652"/>
                <a:ext cx="685803" cy="215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rot="5400000">
                <a:off x="5164136" y="5353052"/>
                <a:ext cx="773116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rot="16200000" flipH="1">
                <a:off x="5314948" y="5162552"/>
                <a:ext cx="685803" cy="2667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5130798" y="5283202"/>
                <a:ext cx="749304" cy="635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16200000" flipH="1">
                <a:off x="5251448" y="5302252"/>
                <a:ext cx="685803" cy="635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5438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84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895350"/>
            <a:ext cx="8229600" cy="37719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float ambient[] = { 0.2, 0.2, 0.2, 1.0 };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float position[] = { 10.0, 5.0, 8.0, 1.0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float direction[] = { 1.0, 2.0, 3.0, </a:t>
            </a:r>
            <a:r>
              <a:rPr lang="en-US" sz="1400" u="sng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.0 };</a:t>
            </a:r>
          </a:p>
          <a:p>
            <a:pPr marL="0" indent="0"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Specify color(s)</a:t>
            </a:r>
          </a:p>
          <a:p>
            <a:pPr marL="0" indent="0">
              <a:buNone/>
            </a:pP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glLightfv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(GL_LIGHT0,  </a:t>
            </a:r>
            <a:r>
              <a:rPr lang="en-US" sz="14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or GL_LIGHT1, GL_LIGHT2, </a:t>
            </a:r>
            <a:r>
              <a:rPr lang="en-US" sz="1400" dirty="0" err="1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etc</a:t>
            </a:r>
            <a:endParaRPr lang="en-US" sz="1400" dirty="0" smtClean="0">
              <a:solidFill>
                <a:srgbClr val="008000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     GL_AMBIENT, </a:t>
            </a:r>
            <a:r>
              <a:rPr lang="en-US" sz="14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or GL_DIFFUSE, or GL_SPECULAR</a:t>
            </a:r>
          </a:p>
          <a:p>
            <a:pPr marL="0" indent="0">
              <a:buNone/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     ambient);   </a:t>
            </a:r>
            <a:r>
              <a:rPr lang="en-US" sz="14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or diffuse / specular color, respectively</a:t>
            </a: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4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Point light</a:t>
            </a:r>
          </a:p>
          <a:p>
            <a:pPr marL="0" indent="0">
              <a:buNone/>
            </a:pPr>
            <a:r>
              <a:rPr lang="en-US" sz="1400" dirty="0" err="1">
                <a:latin typeface="Consolas" pitchFamily="49" charset="0"/>
                <a:cs typeface="Consolas" pitchFamily="49" charset="0"/>
              </a:rPr>
              <a:t>glLightfv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(GL_LIGHT0, GL_POSITION, position);</a:t>
            </a:r>
          </a:p>
          <a:p>
            <a:pPr marL="0" indent="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1400" dirty="0" smtClean="0"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Directional light</a:t>
            </a:r>
          </a:p>
          <a:p>
            <a:pPr marL="0" indent="0">
              <a:buNone/>
            </a:pP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glLightfv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(GL_LIGHT0, GL_POSITION, direction);</a:t>
            </a:r>
            <a:endParaRPr lang="en-US" sz="1400" dirty="0" smtClean="0">
              <a:solidFill>
                <a:srgbClr val="008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2390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71F1D-8DC6-4429-A556-7C7C0FC3F8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Lighting Model (2/8)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81800" y="3158520"/>
            <a:ext cx="213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GL_POSITION is not a typo! OpenGL uses a linear algebra trick (homogenization) for light directions. More later in the course.</a:t>
            </a:r>
            <a:endParaRPr lang="en-US" sz="1600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3733800" y="3943350"/>
            <a:ext cx="3048000" cy="609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267200" y="1733550"/>
            <a:ext cx="2514600" cy="2209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69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Mesh objects </a:t>
            </a:r>
            <a:r>
              <a:rPr lang="en-US" sz="2400" dirty="0" smtClean="0"/>
              <a:t>with </a:t>
            </a:r>
            <a:r>
              <a:rPr lang="en-US" sz="2400" dirty="0"/>
              <a:t>3D polygons </a:t>
            </a:r>
            <a:r>
              <a:rPr lang="en-US" sz="2400" dirty="0" smtClean="0"/>
              <a:t>(triangles or quads usually)</a:t>
            </a:r>
            <a:endParaRPr lang="en-US" sz="2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Apply material properties to each object </a:t>
            </a:r>
            <a:endParaRPr lang="en-US" sz="2400" dirty="0" smtClean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 smtClean="0"/>
              <a:t>Texture map polygons as needed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 smtClean="0"/>
              <a:t>Light scene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 smtClean="0"/>
              <a:t>Place </a:t>
            </a:r>
            <a:r>
              <a:rPr lang="en-US" sz="2400" dirty="0"/>
              <a:t>camera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Enjoy the view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Classical Graphics Pipeline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6962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7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28700"/>
            <a:ext cx="8382000" cy="417195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Many models exist to approximate lighting physics – the more accurate, the more computation required</a:t>
            </a:r>
          </a:p>
          <a:p>
            <a:r>
              <a:rPr lang="en-US" sz="1600" dirty="0" smtClean="0"/>
              <a:t>OpenGL: Phong reflection model , survives today </a:t>
            </a:r>
            <a:r>
              <a:rPr lang="en-US" sz="1600" dirty="0"/>
              <a:t>(</a:t>
            </a:r>
            <a:r>
              <a:rPr lang="en-US" sz="1600" dirty="0" smtClean="0"/>
              <a:t>though crude)</a:t>
            </a:r>
          </a:p>
          <a:p>
            <a:pPr lvl="1"/>
            <a:r>
              <a:rPr lang="en-US" sz="1400" dirty="0" smtClean="0"/>
              <a:t>approximates lighting by breaking down into three components: ambient, diffuse, </a:t>
            </a:r>
            <a:r>
              <a:rPr lang="en-US" sz="1400" dirty="0" err="1" smtClean="0"/>
              <a:t>specular</a:t>
            </a:r>
            <a:endParaRPr lang="en-US" sz="1400" dirty="0" smtClean="0"/>
          </a:p>
          <a:p>
            <a:pPr lvl="1"/>
            <a:r>
              <a:rPr lang="en-US" sz="1400" dirty="0" smtClean="0"/>
              <a:t>can think of these as coincident layers, each with its own characteristics, we sum them to get the final result</a:t>
            </a:r>
          </a:p>
          <a:p>
            <a:pPr lvl="1"/>
            <a:r>
              <a:rPr lang="en-US" sz="1400" dirty="0" smtClean="0"/>
              <a:t>non-global illumination model – model does not handle inter-object reflections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Lighting Model (</a:t>
            </a:r>
            <a:r>
              <a:rPr lang="en-US" dirty="0"/>
              <a:t>3</a:t>
            </a:r>
            <a:r>
              <a:rPr lang="en-US" dirty="0" smtClean="0"/>
              <a:t>/8)</a:t>
            </a:r>
            <a:endParaRPr lang="en-US" dirty="0"/>
          </a:p>
        </p:txBody>
      </p:sp>
      <p:pic>
        <p:nvPicPr>
          <p:cNvPr id="17" name="Picture 16" descr="http://upload.wikimedia.org/wikipedia/commons/thumb/6/6b/Phong_components_version_4.png/655px-Phong_components_version_4.png"/>
          <p:cNvPicPr/>
          <p:nvPr/>
        </p:nvPicPr>
        <p:blipFill rotWithShape="1">
          <a:blip r:embed="rId3" cstate="print"/>
          <a:srcRect l="74558" b="16494"/>
          <a:stretch/>
        </p:blipFill>
        <p:spPr bwMode="auto">
          <a:xfrm>
            <a:off x="6553200" y="2952750"/>
            <a:ext cx="1127136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213816"/>
              </p:ext>
            </p:extLst>
          </p:nvPr>
        </p:nvGraphicFramePr>
        <p:xfrm>
          <a:off x="846864" y="3981451"/>
          <a:ext cx="1676400" cy="400049"/>
        </p:xfrm>
        <a:graphic>
          <a:graphicData uri="http://schemas.openxmlformats.org/drawingml/2006/table">
            <a:tbl>
              <a:tblPr/>
              <a:tblGrid>
                <a:gridCol w="1676400"/>
              </a:tblGrid>
              <a:tr h="400049"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  <a:t>AMBIENT</a:t>
                      </a:r>
                      <a:b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</a:br>
                      <a: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  <a:t>Effect of light that is non-directional, affecting all surfaces equally.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9" name="Picture 28" descr="http://upload.wikimedia.org/wikipedia/commons/thumb/6/6b/Phong_components_version_4.png/655px-Phong_components_version_4.png"/>
          <p:cNvPicPr/>
          <p:nvPr/>
        </p:nvPicPr>
        <p:blipFill rotWithShape="1">
          <a:blip r:embed="rId3" cstate="print"/>
          <a:srcRect l="50000" r="25000" b="16494"/>
          <a:stretch/>
        </p:blipFill>
        <p:spPr bwMode="auto">
          <a:xfrm>
            <a:off x="4724400" y="2952750"/>
            <a:ext cx="110755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9" descr="http://upload.wikimedia.org/wikipedia/commons/thumb/6/6b/Phong_components_version_4.png/655px-Phong_components_version_4.png"/>
          <p:cNvPicPr/>
          <p:nvPr/>
        </p:nvPicPr>
        <p:blipFill rotWithShape="1">
          <a:blip r:embed="rId3" cstate="print"/>
          <a:srcRect l="26080" r="49739" b="16494"/>
          <a:stretch/>
        </p:blipFill>
        <p:spPr bwMode="auto">
          <a:xfrm>
            <a:off x="2819400" y="2952750"/>
            <a:ext cx="1071271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0" descr="http://upload.wikimedia.org/wikipedia/commons/thumb/6/6b/Phong_components_version_4.png/655px-Phong_components_version_4.png"/>
          <p:cNvPicPr/>
          <p:nvPr/>
        </p:nvPicPr>
        <p:blipFill rotWithShape="1">
          <a:blip r:embed="rId3" cstate="print"/>
          <a:srcRect r="74553" b="16494"/>
          <a:stretch/>
        </p:blipFill>
        <p:spPr bwMode="auto">
          <a:xfrm>
            <a:off x="990600" y="2952750"/>
            <a:ext cx="1127358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296132"/>
              </p:ext>
            </p:extLst>
          </p:nvPr>
        </p:nvGraphicFramePr>
        <p:xfrm>
          <a:off x="2370863" y="3981451"/>
          <a:ext cx="1905001" cy="400049"/>
        </p:xfrm>
        <a:graphic>
          <a:graphicData uri="http://schemas.openxmlformats.org/drawingml/2006/table">
            <a:tbl>
              <a:tblPr/>
              <a:tblGrid>
                <a:gridCol w="39528"/>
                <a:gridCol w="308931"/>
                <a:gridCol w="1556542"/>
              </a:tblGrid>
              <a:tr h="400049"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 smtClean="0">
                          <a:latin typeface="Calibri"/>
                          <a:ea typeface="Calibri"/>
                          <a:cs typeface="Times New Roman"/>
                        </a:rPr>
                        <a:t>+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 smtClean="0">
                          <a:latin typeface="Calibri"/>
                          <a:ea typeface="Calibri"/>
                          <a:cs typeface="Times New Roman"/>
                        </a:rPr>
                        <a:t>DIFFUSE</a:t>
                      </a:r>
                      <a:br>
                        <a:rPr lang="en-US" sz="800" b="1" dirty="0" smtClean="0">
                          <a:latin typeface="Calibri"/>
                          <a:ea typeface="Calibri"/>
                          <a:cs typeface="Times New Roman"/>
                        </a:rPr>
                      </a:br>
                      <a:r>
                        <a:rPr lang="en-US" sz="800" b="1" dirty="0" smtClean="0">
                          <a:latin typeface="Calibri"/>
                          <a:ea typeface="Calibri"/>
                          <a:cs typeface="Times New Roman"/>
                        </a:rPr>
                        <a:t>Effect of directional light on a surface with a dull/rough finish.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383730"/>
              </p:ext>
            </p:extLst>
          </p:nvPr>
        </p:nvGraphicFramePr>
        <p:xfrm>
          <a:off x="4123464" y="3981451"/>
          <a:ext cx="2133600" cy="487680"/>
        </p:xfrm>
        <a:graphic>
          <a:graphicData uri="http://schemas.openxmlformats.org/drawingml/2006/table">
            <a:tbl>
              <a:tblPr/>
              <a:tblGrid>
                <a:gridCol w="44338"/>
                <a:gridCol w="487738"/>
                <a:gridCol w="1601524"/>
              </a:tblGrid>
              <a:tr h="400049"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latin typeface="Calibri"/>
                          <a:ea typeface="Calibri"/>
                          <a:cs typeface="Times New Roman"/>
                        </a:rPr>
                        <a:t>+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  <a:t>SPECULAR</a:t>
                      </a:r>
                      <a:b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</a:br>
                      <a: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  <a:t>Effect of directional light on a </a:t>
                      </a:r>
                      <a:r>
                        <a:rPr lang="en-US" sz="800" b="1" dirty="0" smtClean="0">
                          <a:latin typeface="Calibri"/>
                          <a:ea typeface="Calibri"/>
                          <a:cs typeface="Times New Roman"/>
                        </a:rPr>
                        <a:t>shiny</a:t>
                      </a:r>
                      <a:r>
                        <a:rPr lang="en-US" sz="800" b="1" baseline="0" dirty="0" smtClean="0">
                          <a:latin typeface="Calibri"/>
                          <a:ea typeface="Calibri"/>
                          <a:cs typeface="Times New Roman"/>
                        </a:rPr>
                        <a:t> s</a:t>
                      </a:r>
                      <a:r>
                        <a:rPr lang="en-US" sz="800" b="1" dirty="0" smtClean="0">
                          <a:latin typeface="Calibri"/>
                          <a:ea typeface="Calibri"/>
                          <a:cs typeface="Times New Roman"/>
                        </a:rPr>
                        <a:t>urface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  <a:t>when the </a:t>
                      </a:r>
                      <a:r>
                        <a:rPr lang="en-US" sz="800" b="1" dirty="0" smtClean="0">
                          <a:latin typeface="Calibri"/>
                          <a:ea typeface="Calibri"/>
                          <a:cs typeface="Times New Roman"/>
                        </a:rPr>
                        <a:t>eye-point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  <a:t>is </a:t>
                      </a:r>
                      <a:r>
                        <a:rPr lang="en-US" sz="800" b="1" dirty="0" smtClean="0">
                          <a:latin typeface="Calibri"/>
                          <a:ea typeface="Calibri"/>
                          <a:cs typeface="Times New Roman"/>
                        </a:rPr>
                        <a:t>close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  <a:t>to the light’s reflected rays. 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674680"/>
              </p:ext>
            </p:extLst>
          </p:nvPr>
        </p:nvGraphicFramePr>
        <p:xfrm>
          <a:off x="6324600" y="3981450"/>
          <a:ext cx="1927794" cy="802379"/>
        </p:xfrm>
        <a:graphic>
          <a:graphicData uri="http://schemas.openxmlformats.org/drawingml/2006/table">
            <a:tbl>
              <a:tblPr/>
              <a:tblGrid>
                <a:gridCol w="312615"/>
                <a:gridCol w="1615179"/>
              </a:tblGrid>
              <a:tr h="802379"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latin typeface="Calibri"/>
                          <a:ea typeface="Calibri"/>
                          <a:cs typeface="Times New Roman"/>
                        </a:rPr>
                        <a:t>=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  <a:t>THE COMPOSITE</a:t>
                      </a:r>
                      <a:b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</a:br>
                      <a: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  <a:t>The three independent reflectivity types are accumulated to produce the result.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376304" y="4417248"/>
            <a:ext cx="5523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Note: The book uses a similar graphic that features the familiar teapot</a:t>
            </a:r>
            <a:endParaRPr lang="en-US" sz="1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914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98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085850"/>
                <a:ext cx="8229600" cy="3600450"/>
              </a:xfrm>
            </p:spPr>
            <p:txBody>
              <a:bodyPr>
                <a:normAutofit fontScale="92500" lnSpcReduction="20000"/>
              </a:bodyPr>
              <a:lstStyle/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λ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  <a:p>
                <a:pPr marL="274320" lvl="1" indent="0">
                  <a:buNone/>
                </a:pPr>
                <a:r>
                  <a:rPr lang="en-US" i="1" dirty="0">
                    <a:latin typeface="Cambria Math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            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λ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λ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𝑑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λ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/>
                </a:endParaRPr>
              </a:p>
              <a:p>
                <a:pPr marL="0" indent="0">
                  <a:spcBef>
                    <a:spcPts val="1500"/>
                  </a:spcBef>
                  <a:buNone/>
                </a:pPr>
                <a:r>
                  <a:rPr lang="en-US" sz="1800" dirty="0"/>
                  <a:t>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0" smtClean="0">
                            <a:latin typeface="Cambria Math"/>
                          </a:rPr>
                          <m:t>           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Σ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𝑑𝑖𝑟𝑒𝑐𝑡𝑖𝑜𝑛𝑎𝑙</m:t>
                        </m:r>
                        <m:r>
                          <a:rPr lang="en-US" sz="1800" i="1">
                            <a:latin typeface="Cambria Math"/>
                          </a:rPr>
                          <m:t> </m:t>
                        </m:r>
                        <m:r>
                          <a:rPr lang="en-US" sz="1800" i="1">
                            <a:latin typeface="Cambria Math"/>
                          </a:rPr>
                          <m:t>𝑙𝑖𝑔h𝑡𝑠</m:t>
                        </m:r>
                      </m:sub>
                    </m:sSub>
                    <m:r>
                      <a:rPr lang="en-US" sz="18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𝑑𝑖𝑟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/>
                              </a:rPr>
                              <m:t>λ</m:t>
                            </m:r>
                          </m:sub>
                        </m:sSub>
                        <m:r>
                          <a:rPr lang="en-US" sz="1800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𝑑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/>
                              </a:rPr>
                              <m:t>λ</m:t>
                            </m:r>
                          </m:sub>
                        </m:sSub>
                        <m:r>
                          <a:rPr lang="en-US" sz="1800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𝑑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/>
                              </a:rPr>
                              <m:t>λ</m:t>
                            </m:r>
                          </m:sub>
                        </m:sSub>
                        <m:r>
                          <a:rPr lang="en-US" sz="1800" i="1">
                            <a:latin typeface="Cambria Math"/>
                          </a:rPr>
                          <m:t> </m:t>
                        </m:r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𝑐𝑜𝑠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𝜃</m:t>
                            </m:r>
                          </m:e>
                        </m:d>
                        <m:r>
                          <a:rPr lang="en-US" sz="1800" i="1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1800" i="1" dirty="0" smtClean="0">
                    <a:latin typeface="Cambria Math"/>
                  </a:rPr>
                  <a:t/>
                </a:r>
                <a:br>
                  <a:rPr lang="en-US" sz="1800" i="1" dirty="0" smtClean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+</m:t>
                      </m:r>
                      <m:r>
                        <a:rPr lang="en-US" sz="18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</a:rPr>
                            <m:t>Σ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𝑔𝑒𝑜𝑚𝑒𝑡𝑟𝑖𝑐</m:t>
                          </m:r>
                          <m:r>
                            <a:rPr lang="en-US" sz="1800" i="1">
                              <a:latin typeface="Cambria Math"/>
                            </a:rPr>
                            <m:t> </m:t>
                          </m:r>
                          <m:r>
                            <a:rPr lang="en-US" sz="1800" i="1">
                              <a:latin typeface="Cambria Math"/>
                            </a:rPr>
                            <m:t>𝑙𝑖𝑔h𝑡𝑠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𝑎𝑡𝑡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𝑔𝑒𝑜𝑚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/>
                                </a:rPr>
                                <m:t>λ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/>
                                </a:rPr>
                                <m:t>λ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/>
                                </a:rPr>
                                <m:t>λ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𝑐𝑜𝑠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sz="1800" i="1" dirty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0" smtClean="0">
                            <a:latin typeface="Cambria Math"/>
                          </a:rPr>
                          <m:t>           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Σ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𝑑𝑖𝑟𝑒𝑐𝑡𝑖𝑜𝑛𝑎𝑙</m:t>
                        </m:r>
                        <m:r>
                          <a:rPr lang="en-US" sz="1800" i="1">
                            <a:latin typeface="Cambria Math"/>
                          </a:rPr>
                          <m:t> </m:t>
                        </m:r>
                        <m:r>
                          <a:rPr lang="en-US" sz="1800" i="1">
                            <a:latin typeface="Cambria Math"/>
                          </a:rPr>
                          <m:t>𝑙𝑖𝑔h𝑡𝑠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𝑑𝑖𝑟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/>
                              </a:rPr>
                              <m:t>λ</m:t>
                            </m:r>
                          </m:sub>
                        </m:sSub>
                        <m:r>
                          <a:rPr lang="en-US" sz="1800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𝑠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/>
                              </a:rPr>
                              <m:t>λ</m:t>
                            </m:r>
                          </m:sub>
                        </m:sSub>
                        <m:r>
                          <a:rPr lang="en-US" sz="1800" i="1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𝑠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/>
                              </a:rPr>
                              <m:t>λ</m:t>
                            </m:r>
                          </m:sub>
                        </m:sSub>
                        <m:r>
                          <a:rPr lang="en-US" sz="1800" i="1"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𝑐𝑜𝑠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𝛿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i="1" dirty="0" smtClean="0">
                    <a:latin typeface="Cambria Math"/>
                  </a:rPr>
                  <a:t> </a:t>
                </a:r>
                <a:br>
                  <a:rPr lang="en-US" sz="1800" i="1" dirty="0" smtClean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+</m:t>
                      </m:r>
                      <m:r>
                        <a:rPr lang="en-US" sz="18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</a:rPr>
                            <m:t>Σ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𝑔𝑒𝑜𝑚𝑒𝑡𝑟𝑖𝑐</m:t>
                          </m:r>
                          <m:r>
                            <a:rPr lang="en-US" sz="1800" i="1">
                              <a:latin typeface="Cambria Math"/>
                            </a:rPr>
                            <m:t> </m:t>
                          </m:r>
                          <m:r>
                            <a:rPr lang="en-US" sz="1800" i="1">
                              <a:latin typeface="Cambria Math"/>
                            </a:rPr>
                            <m:t>𝑙𝑖𝑔h𝑡𝑠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𝑎𝑡𝑡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𝑔𝑒𝑜𝑚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/>
                                </a:rPr>
                                <m:t>λ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/>
                                </a:rPr>
                                <m:t>λ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/>
                                </a:rPr>
                                <m:t>λ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𝑐𝑜𝑠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dirty="0" smtClean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r>
                  <a:rPr lang="en-US" sz="1800" dirty="0"/>
                  <a:t>Equation </a:t>
                </a:r>
                <a:r>
                  <a:rPr lang="en-US" sz="1800" dirty="0" smtClean="0"/>
                  <a:t>is wavelength-dependent; approximate </a:t>
                </a:r>
                <a:r>
                  <a:rPr lang="en-US" sz="1800" dirty="0"/>
                  <a:t>with separate equations for</a:t>
                </a: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latin typeface="Cambria Math"/>
                      </a:rPr>
                      <m:t>λ</m:t>
                    </m:r>
                    <m:r>
                      <a:rPr lang="en-US" sz="1800" b="0" i="1" smtClean="0">
                        <a:latin typeface="Cambria Math"/>
                      </a:rPr>
                      <m:t>∈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𝑅</m:t>
                        </m:r>
                        <m:r>
                          <a:rPr lang="en-US" sz="1800" b="0" i="1" smtClean="0">
                            <a:latin typeface="Cambria Math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𝐺</m:t>
                        </m:r>
                        <m:r>
                          <a:rPr lang="en-US" sz="1800" b="0" i="1" smtClean="0">
                            <a:latin typeface="Cambria Math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𝐵</m:t>
                        </m:r>
                      </m:e>
                    </m:d>
                    <m:r>
                      <a:rPr lang="en-US" sz="1800" b="0" i="0" smtClean="0">
                        <a:latin typeface="Cambria Math"/>
                      </a:rPr>
                      <m:t>;</m:t>
                    </m:r>
                  </m:oMath>
                </a14:m>
                <a:endParaRPr lang="en-US" sz="1800" dirty="0" smtClean="0"/>
              </a:p>
              <a:p>
                <a:r>
                  <a:rPr lang="en-US" sz="1800" dirty="0" smtClean="0"/>
                  <a:t>All values unitless </a:t>
                </a:r>
                <a:r>
                  <a:rPr lang="en-US" sz="1800" dirty="0"/>
                  <a:t>real numbers between 0 and </a:t>
                </a:r>
                <a:r>
                  <a:rPr lang="en-US" sz="1800" dirty="0" smtClean="0"/>
                  <a:t>1</a:t>
                </a:r>
              </a:p>
              <a:p>
                <a:r>
                  <a:rPr lang="en-US" sz="1800" dirty="0" smtClean="0"/>
                  <a:t>Evaluates </a:t>
                </a:r>
                <a:r>
                  <a:rPr lang="en-US" sz="1800" dirty="0"/>
                  <a:t>reflected light </a:t>
                </a:r>
                <a:r>
                  <a:rPr lang="en-US" sz="1800" i="1" dirty="0"/>
                  <a:t>I</a:t>
                </a:r>
                <a:r>
                  <a:rPr lang="en-US" sz="1800" dirty="0"/>
                  <a:t> at a single </a:t>
                </a:r>
                <a:r>
                  <a:rPr lang="en-US" sz="1800" dirty="0" smtClean="0"/>
                  <a:t>point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447800"/>
                <a:ext cx="8229600" cy="4800600"/>
              </a:xfrm>
              <a:blipFill rotWithShape="1">
                <a:blip r:embed="rId2"/>
                <a:stretch>
                  <a:fillRect l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695332" y="2400738"/>
            <a:ext cx="5638800" cy="55201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95332" y="1837799"/>
            <a:ext cx="5638800" cy="56293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85925" y="1383053"/>
            <a:ext cx="2133600" cy="348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38570" y="1403318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Ambient Component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30" y="1916295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7030A0"/>
                </a:solidFill>
              </a:rPr>
              <a:t>Diffuse Component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570" y="2400738"/>
            <a:ext cx="1905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Specular Component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Lighting Model (</a:t>
            </a:r>
            <a:r>
              <a:rPr lang="en-US" dirty="0"/>
              <a:t>4</a:t>
            </a:r>
            <a:r>
              <a:rPr lang="en-US" dirty="0" smtClean="0"/>
              <a:t>/8)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152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71F1D-8DC6-4429-A556-7C7C0FC3F8E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71550"/>
                <a:ext cx="8229600" cy="39624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600" b="1" dirty="0" smtClean="0"/>
                  <a:t>Variables</a:t>
                </a:r>
              </a:p>
              <a:p>
                <a:pPr lvl="1"/>
                <a:r>
                  <a:rPr lang="el-GR" sz="1600" dirty="0" smtClean="0"/>
                  <a:t>λ</a:t>
                </a:r>
                <a:r>
                  <a:rPr lang="en-US" sz="1600" dirty="0" smtClean="0"/>
                  <a:t> = wavelength / color component (e.g. R, G, and B)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sz="1600" dirty="0" smtClean="0"/>
                  <a:t> = intensity of light as measured at surface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1600" i="1" dirty="0" smtClean="0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600" dirty="0" smtClean="0"/>
                  <a:t>= intensity of ambient light used in the scene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1600" dirty="0" smtClean="0"/>
                  <a:t> = material's efficiency at reflecting light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1600" i="1" dirty="0" smtClean="0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600" dirty="0" smtClean="0"/>
                  <a:t> = ambient attenuation coefficient for this object's material (we expect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1600" i="1" dirty="0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600" dirty="0" smtClean="0"/>
                  <a:t> ~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600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/>
                      </a:rPr>
                      <m:t>𝑂</m:t>
                    </m:r>
                  </m:oMath>
                </a14:m>
                <a:r>
                  <a:rPr lang="en-US" sz="1600" dirty="0" smtClean="0"/>
                  <a:t> = innate color of object's material at specific point on surface</a:t>
                </a:r>
              </a:p>
              <a:p>
                <a:r>
                  <a:rPr lang="en-US" sz="1600" b="1" dirty="0" smtClean="0"/>
                  <a:t>Ambient component</a:t>
                </a:r>
              </a:p>
              <a:p>
                <a:pPr lvl="1"/>
                <a:r>
                  <a:rPr lang="en-US" sz="1600" dirty="0" smtClean="0"/>
                  <a:t>effect on surface constant regardless of orientation, no geometric information</a:t>
                </a:r>
              </a:p>
              <a:p>
                <a:pPr lvl="1"/>
                <a:r>
                  <a:rPr lang="en-US" sz="1600" dirty="0" smtClean="0"/>
                  <a:t>total hack (crudest possible approximation to global lighting based on inter-object reflection), but makes all objects a little visible – scene looks too stark without it</a:t>
                </a:r>
              </a:p>
              <a:p>
                <a:r>
                  <a:rPr lang="en-US" sz="1600" dirty="0"/>
                  <a:t>N</a:t>
                </a:r>
                <a:r>
                  <a:rPr lang="en-US" sz="1600" dirty="0" smtClean="0"/>
                  <a:t>o innate ambient material color, so diffuse is used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600" dirty="0" smtClean="0"/>
                  <a:t>)</a:t>
                </a:r>
              </a:p>
              <a:p>
                <a:pPr lvl="1"/>
                <a:r>
                  <a:rPr lang="en-US" sz="1400" dirty="0"/>
                  <a:t>Ambient term for Red: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𝑎</m:t>
                        </m:r>
                        <m:r>
                          <a:rPr lang="en-US" sz="1400" i="1">
                            <a:latin typeface="Cambria Math"/>
                          </a:rPr>
                          <m:t>,</m:t>
                        </m:r>
                        <m:r>
                          <a:rPr lang="en-US" sz="1400" i="1"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𝑎</m:t>
                        </m:r>
                        <m:r>
                          <a:rPr lang="en-US" sz="1400" i="1">
                            <a:latin typeface="Cambria Math"/>
                          </a:rPr>
                          <m:t>,</m:t>
                        </m:r>
                        <m:r>
                          <a:rPr lang="en-US" sz="1400" i="1"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𝑑</m:t>
                        </m:r>
                        <m:r>
                          <a:rPr lang="en-US" sz="1400" i="1">
                            <a:latin typeface="Cambria Math"/>
                          </a:rPr>
                          <m:t>,</m:t>
                        </m:r>
                        <m:r>
                          <a:rPr lang="en-US" sz="1400" i="1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endParaRPr lang="en-US" sz="1400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71550"/>
                <a:ext cx="8229600" cy="3962400"/>
              </a:xfrm>
              <a:blipFill rotWithShape="1">
                <a:blip r:embed="rId2"/>
                <a:stretch>
                  <a:fillRect t="-1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Lighting Model (</a:t>
            </a:r>
            <a:r>
              <a:rPr lang="en-US" dirty="0"/>
              <a:t>5</a:t>
            </a:r>
            <a:r>
              <a:rPr lang="en-US" dirty="0" smtClean="0"/>
              <a:t>/8)</a:t>
            </a:r>
            <a:endParaRPr lang="en-US" dirty="0"/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838200" y="4324350"/>
            <a:ext cx="5410200" cy="34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914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971550"/>
                <a:ext cx="8534400" cy="36004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Diffuse component (red component shown below)  - viewer-independent!</a:t>
                </a:r>
              </a:p>
              <a:p>
                <a:pPr lvl="1"/>
                <a:r>
                  <a:rPr lang="en-US" dirty="0" smtClean="0"/>
                  <a:t>uses Lambert's diffuse-reflection cosine law </a:t>
                </a:r>
              </a:p>
              <a:p>
                <a:pPr lvl="1"/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𝑑𝑖𝑟</m:t>
                        </m:r>
                      </m:sub>
                    </m:sSub>
                  </m:oMath>
                </a14:m>
                <a:r>
                  <a:rPr lang="en-US" dirty="0" smtClean="0"/>
                  <a:t> (light's intensity)</a:t>
                </a:r>
                <a:endParaRPr lang="en-US" sz="16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*</a:t>
                </a:r>
                <a:r>
                  <a:rPr lang="en-US" dirty="0" smtClean="0"/>
                  <a:t> is the diffuse attenuation coefficient</a:t>
                </a:r>
                <a:endParaRPr lang="en-US" sz="16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*</a:t>
                </a:r>
                <a:r>
                  <a:rPr lang="en-US" dirty="0" smtClean="0"/>
                  <a:t> = innate color of object's diffuse material property at specific point on surface</a:t>
                </a:r>
                <a:endParaRPr lang="en-US" sz="1600" dirty="0" smtClean="0"/>
              </a:p>
              <a:p>
                <a:pPr lvl="1"/>
                <a:r>
                  <a:rPr lang="en-US" i="1" dirty="0" err="1"/>
                  <a:t>c</a:t>
                </a:r>
                <a:r>
                  <a:rPr lang="en-US" i="1" dirty="0" err="1" smtClean="0"/>
                  <a:t>osθ</a:t>
                </a:r>
                <a:r>
                  <a:rPr lang="en-US" dirty="0" smtClean="0"/>
                  <a:t> = </a:t>
                </a:r>
                <a:r>
                  <a:rPr lang="en-US" dirty="0"/>
                  <a:t>Lambert’s attenuation factor </a:t>
                </a:r>
                <a:r>
                  <a:rPr lang="en-US" dirty="0" smtClean="0"/>
                  <a:t>where </a:t>
                </a:r>
                <a:r>
                  <a:rPr lang="en-US" i="1" dirty="0" smtClean="0"/>
                  <a:t>θ </a:t>
                </a:r>
                <a:r>
                  <a:rPr lang="en-US" dirty="0"/>
                  <a:t>is the angle between normal and light vector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Σ</m:t>
                      </m:r>
                      <m:r>
                        <m:rPr>
                          <m:lit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𝑑𝑖𝑟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𝑐𝑜𝑠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 marL="274320" lvl="1" indent="0"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lvl="1"/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971550"/>
                <a:ext cx="8534400" cy="3600450"/>
              </a:xfrm>
              <a:blipFill rotWithShape="1">
                <a:blip r:embed="rId3"/>
                <a:stretch>
                  <a:fillRect l="-214" t="-1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Lighting Model (6/8)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76400" y="3600450"/>
                <a:ext cx="1066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/>
                        </a:rPr>
                        <m:t>𝑑𝑖𝑟𝑒𝑐𝑡𝑖𝑜𝑛𝑎𝑙</m:t>
                      </m:r>
                      <m:r>
                        <a:rPr lang="en-US" sz="1400" i="1">
                          <a:latin typeface="Cambria Math"/>
                        </a:rPr>
                        <m:t> </m:t>
                      </m:r>
                      <m:r>
                        <a:rPr lang="en-US" sz="1400" i="1">
                          <a:latin typeface="Cambria Math"/>
                        </a:rPr>
                        <m:t>𝑙𝑖𝑔h𝑡𝑠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800600"/>
                <a:ext cx="1066800" cy="307777"/>
              </a:xfrm>
              <a:prstGeom prst="rect">
                <a:avLst/>
              </a:prstGeom>
              <a:blipFill rotWithShape="1">
                <a:blip r:embed="rId4"/>
                <a:stretch>
                  <a:fillRect r="-4742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57200" y="4293885"/>
                <a:ext cx="55626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* 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400" dirty="0" smtClean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sz="14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4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</a:rPr>
                  <a:t>m</a:t>
                </a:r>
                <a:r>
                  <a:rPr lang="en-US" sz="1400" dirty="0" smtClean="0">
                    <a:solidFill>
                      <a:srgbClr val="FF0000"/>
                    </a:solidFill>
                  </a:rPr>
                  <a:t>odel two different aspects of the material, but ultimately they are just fractions that are multiplied together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725180"/>
                <a:ext cx="5562600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219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152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5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21145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Specular Component (for red) – viewer-dependent</a:t>
            </a:r>
          </a:p>
          <a:p>
            <a:pPr lvl="1"/>
            <a:r>
              <a:rPr lang="en-US" dirty="0" smtClean="0"/>
              <a:t>highlights seen on shiny objects (metal, mirrors,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cosine-based attenuation factor ensures highlight only visible if reflected light and viewer are closely aligned</a:t>
            </a:r>
          </a:p>
          <a:p>
            <a:pPr lvl="1"/>
            <a:r>
              <a:rPr lang="en-US" dirty="0" smtClean="0"/>
              <a:t>n = specular power, how "sharp" highlight is – the sharper, the more intense</a:t>
            </a:r>
          </a:p>
          <a:p>
            <a:pPr lvl="1"/>
            <a:r>
              <a:rPr lang="en-US" dirty="0"/>
              <a:t>specular highlight of most metals are the color of the metal but those on plastic, shiny apple, pearl, etc. are mostly the color of the light (see Materials </a:t>
            </a:r>
            <a:r>
              <a:rPr lang="en-US" dirty="0" smtClean="0"/>
              <a:t>chapter)</a:t>
            </a:r>
          </a:p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Lighting Model (7/8)</a:t>
            </a:r>
            <a:endParaRPr lang="en-US" dirty="0"/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609601" y="3223356"/>
            <a:ext cx="2749407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/>
              <a:t>e</a:t>
            </a:r>
            <a:r>
              <a:rPr lang="en-US" sz="1400" b="0" dirty="0"/>
              <a:t> = viewpoint</a:t>
            </a:r>
          </a:p>
          <a:p>
            <a:r>
              <a:rPr lang="en-US" sz="1400" b="1" dirty="0"/>
              <a:t>r</a:t>
            </a:r>
            <a:r>
              <a:rPr lang="en-US" sz="1400" b="0" dirty="0"/>
              <a:t> = reflected image of light source</a:t>
            </a:r>
          </a:p>
          <a:p>
            <a:r>
              <a:rPr lang="en-US" sz="1400" b="1" dirty="0"/>
              <a:t>ℓ</a:t>
            </a:r>
            <a:r>
              <a:rPr lang="en-US" sz="1400" b="0" dirty="0"/>
              <a:t> = vector from the light source</a:t>
            </a:r>
          </a:p>
          <a:p>
            <a:r>
              <a:rPr lang="en-US" sz="1400" b="1" dirty="0"/>
              <a:t>n</a:t>
            </a:r>
            <a:r>
              <a:rPr lang="en-US" sz="1400" b="0" i="1" dirty="0"/>
              <a:t> = </a:t>
            </a:r>
            <a:r>
              <a:rPr lang="en-US" sz="1400" b="0" dirty="0"/>
              <a:t>surface normal</a:t>
            </a:r>
          </a:p>
          <a:p>
            <a:r>
              <a:rPr lang="en-US" sz="1400" i="1" dirty="0" smtClean="0">
                <a:solidFill>
                  <a:srgbClr val="FF0000"/>
                </a:solidFill>
              </a:rPr>
              <a:t>δ</a:t>
            </a:r>
            <a:r>
              <a:rPr lang="en-US" sz="1400" b="0" dirty="0" smtClean="0"/>
              <a:t> </a:t>
            </a:r>
            <a:r>
              <a:rPr lang="en-US" sz="1400" b="0" dirty="0"/>
              <a:t>= angle between </a:t>
            </a:r>
            <a:r>
              <a:rPr lang="en-US" sz="1400" dirty="0"/>
              <a:t>e</a:t>
            </a:r>
            <a:r>
              <a:rPr lang="en-US" sz="1400" dirty="0" smtClean="0"/>
              <a:t> </a:t>
            </a:r>
            <a:r>
              <a:rPr lang="en-US" sz="1400" b="0" dirty="0"/>
              <a:t>and </a:t>
            </a:r>
            <a:r>
              <a:rPr lang="en-US" sz="1400" dirty="0" smtClean="0"/>
              <a:t>r</a:t>
            </a:r>
            <a:endParaRPr lang="en-US" sz="1400" dirty="0"/>
          </a:p>
          <a:p>
            <a:r>
              <a:rPr lang="en-US" sz="1400" b="1" dirty="0"/>
              <a:t>n</a:t>
            </a:r>
            <a:r>
              <a:rPr lang="en-US" sz="1400" b="0" dirty="0"/>
              <a:t> = specular coefficient</a:t>
            </a:r>
          </a:p>
          <a:p>
            <a:endParaRPr lang="en-US" sz="1400" b="0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5838826" y="2898864"/>
            <a:ext cx="2619375" cy="1638538"/>
            <a:chOff x="3884613" y="4830763"/>
            <a:chExt cx="2619375" cy="2184718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84613" y="4830763"/>
              <a:ext cx="2619375" cy="183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9"/>
            <p:cNvSpPr txBox="1">
              <a:spLocks noChangeArrowheads="1"/>
            </p:cNvSpPr>
            <p:nvPr/>
          </p:nvSpPr>
          <p:spPr bwMode="auto">
            <a:xfrm>
              <a:off x="3994108" y="6523038"/>
              <a:ext cx="2450223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Specular f</a:t>
              </a:r>
              <a:r>
                <a:rPr lang="en-US" dirty="0" smtClean="0"/>
                <a:t>alloff of  </a:t>
              </a:r>
              <a:r>
                <a:rPr lang="en-US" dirty="0" err="1" smtClean="0"/>
                <a:t>cos</a:t>
              </a:r>
              <a:r>
                <a:rPr lang="en-US" baseline="30000" dirty="0" smtClean="0"/>
                <a:t> </a:t>
              </a:r>
              <a:r>
                <a:rPr lang="en-US" b="1" i="1" baseline="30000" dirty="0" smtClean="0"/>
                <a:t>n</a:t>
              </a:r>
              <a:endParaRPr lang="en-US" b="1" i="1" dirty="0"/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7150"/>
            <a:ext cx="1377696" cy="137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81000" y="2777590"/>
                <a:ext cx="1752600" cy="518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𝑑𝑖𝑟𝑒𝑐𝑡𝑖𝑜𝑛𝑎𝑙</m:t>
                          </m:r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  <m:r>
                            <a:rPr lang="en-US" sz="2400" i="1">
                              <a:latin typeface="Cambria Math"/>
                            </a:rPr>
                            <m:t>𝑙𝑖𝑔h𝑡𝑠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𝑑𝑖𝑟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𝑐𝑜𝑠</m:t>
                                  </m:r>
                                  <m:r>
                                    <a:rPr lang="en-US" sz="2400" i="1">
                                      <a:latin typeface="Cambria Math"/>
                                    </a:rPr>
                                    <m:t>𝛿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703453"/>
                <a:ext cx="1752600" cy="518155"/>
              </a:xfrm>
              <a:prstGeom prst="rect">
                <a:avLst/>
              </a:prstGeom>
              <a:blipFill rotWithShape="1">
                <a:blip r:embed="rId5"/>
                <a:stretch>
                  <a:fillRect r="-206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2390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1" y="4512096"/>
            <a:ext cx="769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Note: OpenGL uses a slightly different lighting model called Blinn-Phong.  See 30.5.2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3074" name="Picture 2" descr="E:\Users\Andy\Desktop\Screen Shot 2011-09-13 at 1.49.35 PM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98"/>
          <a:stretch/>
        </p:blipFill>
        <p:spPr bwMode="auto">
          <a:xfrm>
            <a:off x="4191000" y="3273338"/>
            <a:ext cx="1594667" cy="12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06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Attenuation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  <m:t>𝑎𝑡𝑡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Directional lights have no attenuation (infinitely far away)</a:t>
                </a:r>
              </a:p>
              <a:p>
                <a:pPr lvl="1"/>
                <a:r>
                  <a:rPr lang="en-US" dirty="0" smtClean="0"/>
                  <a:t>Geometric lights (point lights, spot lights) get dimmer with distance</a:t>
                </a:r>
              </a:p>
              <a:p>
                <a:pPr lvl="1"/>
                <a:r>
                  <a:rPr lang="en-US" dirty="0" smtClean="0"/>
                  <a:t>Inverse square law</a:t>
                </a:r>
              </a:p>
              <a:p>
                <a:pPr lvl="1"/>
                <a:endParaRPr lang="en-US" dirty="0" smtClean="0"/>
              </a:p>
              <a:p>
                <a:pPr lvl="2"/>
                <a:r>
                  <a:rPr lang="en-US" dirty="0" smtClean="0"/>
                  <a:t>Area covered increases by square of</a:t>
                </a:r>
                <a:br>
                  <a:rPr lang="en-US" dirty="0" smtClean="0"/>
                </a:br>
                <a:r>
                  <a:rPr lang="en-US" dirty="0" smtClean="0"/>
                  <a:t>distance from light</a:t>
                </a:r>
              </a:p>
              <a:p>
                <a:pPr lvl="2"/>
                <a:r>
                  <a:rPr lang="en-US" dirty="0" smtClean="0"/>
                  <a:t>Thus, light intensity is inversely proportional</a:t>
                </a:r>
                <a:br>
                  <a:rPr lang="en-US" dirty="0" smtClean="0"/>
                </a:br>
                <a:r>
                  <a:rPr lang="en-US" dirty="0" smtClean="0"/>
                  <a:t>to the square of the distance from light</a:t>
                </a:r>
                <a:endParaRPr lang="en-US" dirty="0"/>
              </a:p>
              <a:p>
                <a:pPr lvl="2"/>
                <a:r>
                  <a:rPr lang="en-US" dirty="0" smtClean="0"/>
                  <a:t>A light twice as far away will be one quarter as intense</a:t>
                </a:r>
              </a:p>
              <a:p>
                <a:pPr lvl="2"/>
                <a:r>
                  <a:rPr lang="en-US" dirty="0" smtClean="0"/>
                  <a:t>Though the physics says inverse square law, it doesn’t</a:t>
                </a:r>
                <a:br>
                  <a:rPr lang="en-US" dirty="0" smtClean="0"/>
                </a:br>
                <a:r>
                  <a:rPr lang="en-US" dirty="0" smtClean="0"/>
                  <a:t>always look good in practice so OpenGL lets you choose</a:t>
                </a:r>
                <a:br>
                  <a:rPr lang="en-US" dirty="0" smtClean="0"/>
                </a:br>
                <a:r>
                  <a:rPr lang="en-US" dirty="0" smtClean="0"/>
                  <a:t>the attenuation function (quadratic, linear, or constant)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148" t="-1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Lighting Model (8/8)</a:t>
            </a:r>
            <a:endParaRPr lang="en-US" dirty="0"/>
          </a:p>
        </p:txBody>
      </p:sp>
      <p:grpSp>
        <p:nvGrpSpPr>
          <p:cNvPr id="3077" name="Group 3076"/>
          <p:cNvGrpSpPr/>
          <p:nvPr/>
        </p:nvGrpSpPr>
        <p:grpSpPr>
          <a:xfrm>
            <a:off x="6076042" y="2169554"/>
            <a:ext cx="2458784" cy="2430304"/>
            <a:chOff x="4903307" y="2514599"/>
            <a:chExt cx="3478692" cy="3600451"/>
          </a:xfrm>
        </p:grpSpPr>
        <p:grpSp>
          <p:nvGrpSpPr>
            <p:cNvPr id="3072" name="Group 3071"/>
            <p:cNvGrpSpPr/>
            <p:nvPr/>
          </p:nvGrpSpPr>
          <p:grpSpPr>
            <a:xfrm>
              <a:off x="4903307" y="2514599"/>
              <a:ext cx="3478692" cy="3600451"/>
              <a:chOff x="4903307" y="2514599"/>
              <a:chExt cx="3478692" cy="3600451"/>
            </a:xfrm>
          </p:grpSpPr>
          <p:pic>
            <p:nvPicPr>
              <p:cNvPr id="3076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903307" y="2514599"/>
                <a:ext cx="275923" cy="476251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13500001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Rectangle 3"/>
              <p:cNvSpPr/>
              <p:nvPr/>
            </p:nvSpPr>
            <p:spPr>
              <a:xfrm>
                <a:off x="6647166" y="4363536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6980788" y="4363536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980788" y="4697158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647166" y="4697158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846474" y="3562844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7381134" y="5114185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381134" y="5447806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714755" y="5447806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048377" y="5114185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714755" y="5114185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048377" y="5447806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381134" y="5781428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714755" y="5781428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8048377" y="5781428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 flipV="1">
                <a:off x="5179230" y="2895600"/>
                <a:ext cx="3202769" cy="2218585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 flipV="1">
                <a:off x="5179230" y="2895600"/>
                <a:ext cx="2201904" cy="321945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73" name="TextBox 3072"/>
            <p:cNvSpPr txBox="1"/>
            <p:nvPr/>
          </p:nvSpPr>
          <p:spPr>
            <a:xfrm>
              <a:off x="5598367" y="2901434"/>
              <a:ext cx="30489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d</a:t>
              </a:r>
              <a:endParaRPr lang="en-US" i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553200" y="3593068"/>
              <a:ext cx="30489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d</a:t>
              </a:r>
              <a:endParaRPr lang="en-US" i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772400" y="4431269"/>
              <a:ext cx="30489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d</a:t>
              </a:r>
              <a:endParaRPr lang="en-US" i="1" dirty="0"/>
            </a:p>
          </p:txBody>
        </p:sp>
      </p:grpSp>
      <p:sp>
        <p:nvSpPr>
          <p:cNvPr id="3078" name="Footer Placeholder 3077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5438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  <p:sp>
        <p:nvSpPr>
          <p:cNvPr id="3079" name="Slide Number Placeholder 307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71F1D-8DC6-4429-A556-7C7C0FC3F8E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2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4000500"/>
          </a:xfrm>
        </p:spPr>
        <p:txBody>
          <a:bodyPr>
            <a:normAutofit fontScale="92500" lnSpcReduction="20000"/>
          </a:bodyPr>
          <a:lstStyle/>
          <a:p>
            <a:r>
              <a:rPr lang="en-US" sz="1800" b="1" dirty="0" smtClean="0"/>
              <a:t>Goal:</a:t>
            </a:r>
            <a:r>
              <a:rPr lang="en-US" sz="1800" dirty="0" smtClean="0"/>
              <a:t> adding more detail to geometry of scene without adding complexity</a:t>
            </a:r>
          </a:p>
          <a:p>
            <a:r>
              <a:rPr lang="en-US" sz="1800" b="1" dirty="0" smtClean="0"/>
              <a:t>Solution:</a:t>
            </a:r>
            <a:r>
              <a:rPr lang="en-US" sz="1800" dirty="0" smtClean="0"/>
              <a:t> texture mapping</a:t>
            </a:r>
          </a:p>
          <a:p>
            <a:pPr lvl="1"/>
            <a:r>
              <a:rPr lang="en-US" sz="1600" dirty="0"/>
              <a:t>used extensively in video games, e.g., for backgrounds, </a:t>
            </a:r>
            <a:r>
              <a:rPr lang="en-US" sz="1600" dirty="0" smtClean="0"/>
              <a:t>billboards</a:t>
            </a:r>
          </a:p>
          <a:p>
            <a:pPr lvl="1"/>
            <a:r>
              <a:rPr lang="en-US" sz="1600" dirty="0"/>
              <a:t>a</a:t>
            </a:r>
            <a:r>
              <a:rPr lang="en-US" sz="1600" dirty="0" smtClean="0"/>
              <a:t>lso used for </a:t>
            </a:r>
            <a:r>
              <a:rPr lang="en-US" sz="1600" dirty="0"/>
              <a:t>many other techniques such </a:t>
            </a:r>
            <a:r>
              <a:rPr lang="en-US" sz="1600"/>
              <a:t>as </a:t>
            </a:r>
            <a:r>
              <a:rPr lang="en-US" sz="1600" smtClean="0"/>
              <a:t>level-of-detail </a:t>
            </a:r>
            <a:r>
              <a:rPr lang="en-US" sz="1600" dirty="0"/>
              <a:t>management </a:t>
            </a:r>
            <a:endParaRPr lang="en-US" sz="1600" dirty="0" smtClean="0"/>
          </a:p>
          <a:p>
            <a:pPr lvl="1"/>
            <a:r>
              <a:rPr lang="en-US" sz="1600" dirty="0" smtClean="0"/>
              <a:t>cover the mesh's surface in (stretchable) "contact paper" with pattern or image on it</a:t>
            </a:r>
          </a:p>
          <a:p>
            <a:pPr lvl="1"/>
            <a:r>
              <a:rPr lang="en-US" sz="1600" dirty="0" smtClean="0"/>
              <a:t>in general, difficult to specify mapping from contact paper to every point on an arbitrary 3D surface </a:t>
            </a:r>
          </a:p>
          <a:p>
            <a:pPr lvl="1"/>
            <a:r>
              <a:rPr lang="en-US" sz="1600" dirty="0" smtClean="0"/>
              <a:t>mapping to planar polygons is easy:  specify mapping for each vertex and interpolate to find mapping of interior points</a:t>
            </a:r>
          </a:p>
          <a:p>
            <a:r>
              <a:rPr lang="en-US" sz="1800" dirty="0" smtClean="0"/>
              <a:t>Specifying "texture point" mapped to particular vertex</a:t>
            </a:r>
          </a:p>
          <a:p>
            <a:pPr lvl="1"/>
            <a:r>
              <a:rPr lang="en-US" sz="1600" dirty="0" smtClean="0"/>
              <a:t>requires coordinate system for referring to positions within texture </a:t>
            </a:r>
            <a:r>
              <a:rPr lang="en-US" sz="1600" dirty="0" err="1" smtClean="0"/>
              <a:t>pixmap</a:t>
            </a:r>
            <a:endParaRPr lang="en-US" sz="1600" dirty="0" smtClean="0"/>
          </a:p>
          <a:p>
            <a:pPr lvl="1"/>
            <a:r>
              <a:rPr lang="en-US" sz="1600" dirty="0" smtClean="0"/>
              <a:t>convention:</a:t>
            </a:r>
          </a:p>
          <a:p>
            <a:pPr lvl="2"/>
            <a:r>
              <a:rPr lang="en-US" dirty="0" smtClean="0"/>
              <a:t> points on pixmap described in abstract floating-point</a:t>
            </a:r>
            <a:br>
              <a:rPr lang="en-US" dirty="0" smtClean="0"/>
            </a:br>
            <a:r>
              <a:rPr lang="en-US" dirty="0" smtClean="0"/>
              <a:t> "texture-coordinate system"</a:t>
            </a:r>
          </a:p>
          <a:p>
            <a:pPr lvl="2"/>
            <a:r>
              <a:rPr lang="en-US" dirty="0" smtClean="0"/>
              <a:t>axes labeled u and v, range 0 to 1.</a:t>
            </a:r>
          </a:p>
          <a:p>
            <a:pPr lvl="2"/>
            <a:r>
              <a:rPr lang="en-US" dirty="0" smtClean="0"/>
              <a:t>origin located at the upper-left corner of the </a:t>
            </a:r>
            <a:r>
              <a:rPr lang="en-US" dirty="0" err="1" smtClean="0"/>
              <a:t>pixmap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Texture Mapping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028267" y="3503935"/>
            <a:ext cx="3057764" cy="1273562"/>
            <a:chOff x="1790700" y="6502400"/>
            <a:chExt cx="3478673" cy="1931828"/>
          </a:xfrm>
        </p:grpSpPr>
        <p:sp>
          <p:nvSpPr>
            <p:cNvPr id="7" name="TextBox 6"/>
            <p:cNvSpPr txBox="1"/>
            <p:nvPr/>
          </p:nvSpPr>
          <p:spPr>
            <a:xfrm>
              <a:off x="3784549" y="6502400"/>
              <a:ext cx="1484824" cy="560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 axis (1,0)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463800" y="6705600"/>
              <a:ext cx="973992" cy="1142999"/>
            </a:xfrm>
            <a:prstGeom prst="rect">
              <a:avLst/>
            </a:prstGeom>
            <a:blipFill>
              <a:blip r:embed="rId3" cstate="print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90700" y="6502400"/>
              <a:ext cx="757184" cy="560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(0,0)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463800" y="6692901"/>
              <a:ext cx="13207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>
              <a:off x="1727200" y="7404100"/>
              <a:ext cx="14478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527301" y="7873999"/>
              <a:ext cx="757184" cy="560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(0,1)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 rot="16200000">
              <a:off x="1591942" y="7435315"/>
              <a:ext cx="1235714" cy="4201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V axis </a:t>
              </a: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2390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3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64726" y="819150"/>
            <a:ext cx="8610600" cy="38290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QImage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img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;</a:t>
            </a:r>
            <a:br>
              <a:rPr lang="en-US" sz="1500" dirty="0" smtClean="0">
                <a:latin typeface="Consolas" pitchFamily="49" charset="0"/>
                <a:cs typeface="Consolas" pitchFamily="49" charset="0"/>
              </a:rPr>
            </a:b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Gluint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textureID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5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1500" dirty="0" smtClean="0">
                <a:latin typeface="Consolas" pitchFamily="49" charset="0"/>
                <a:cs typeface="Consolas" pitchFamily="49" charset="0"/>
              </a:rPr>
            </a:br>
            <a:r>
              <a:rPr lang="en-US" sz="15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Load image from file on disk (using </a:t>
            </a:r>
            <a:r>
              <a:rPr lang="en-US" sz="1500" dirty="0" err="1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Qt</a:t>
            </a:r>
            <a:r>
              <a:rPr lang="en-US" sz="15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)</a:t>
            </a:r>
            <a:br>
              <a:rPr lang="en-US" sz="15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img.load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5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“sand.gif”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);</a:t>
            </a:r>
            <a:br>
              <a:rPr lang="en-US" sz="1500" dirty="0" smtClean="0">
                <a:latin typeface="Consolas" pitchFamily="49" charset="0"/>
                <a:cs typeface="Consolas" pitchFamily="49" charset="0"/>
              </a:rPr>
            </a:b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img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img.convertToGLFormat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img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500" dirty="0">
                <a:solidFill>
                  <a:prstClr val="black"/>
                </a:solidFill>
                <a:latin typeface="Consolas"/>
              </a:rPr>
              <a:t/>
            </a:r>
            <a:br>
              <a:rPr lang="en-US" sz="1500" dirty="0">
                <a:solidFill>
                  <a:prstClr val="black"/>
                </a:solidFill>
                <a:latin typeface="Consolas"/>
              </a:rPr>
            </a:br>
            <a:r>
              <a:rPr lang="en-US" sz="1500" dirty="0" smtClean="0">
                <a:solidFill>
                  <a:srgbClr val="008000"/>
                </a:solidFill>
                <a:latin typeface="Consolas"/>
              </a:rPr>
              <a:t>// Create texture on graphics device</a:t>
            </a:r>
            <a:br>
              <a:rPr lang="en-US" sz="1500" dirty="0" smtClean="0">
                <a:solidFill>
                  <a:srgbClr val="008000"/>
                </a:solidFill>
                <a:latin typeface="Consolas"/>
              </a:rPr>
            </a:br>
            <a:r>
              <a:rPr lang="en-US" sz="1500" dirty="0" err="1" smtClean="0">
                <a:solidFill>
                  <a:prstClr val="black"/>
                </a:solidFill>
                <a:latin typeface="Consolas"/>
              </a:rPr>
              <a:t>glGenTextures</a:t>
            </a:r>
            <a:r>
              <a:rPr lang="en-US" sz="1500" dirty="0" smtClean="0">
                <a:solidFill>
                  <a:prstClr val="black"/>
                </a:solidFill>
                <a:latin typeface="Consolas"/>
              </a:rPr>
              <a:t>(1, &amp;</a:t>
            </a:r>
            <a:r>
              <a:rPr lang="en-US" sz="1500" dirty="0" err="1" smtClean="0">
                <a:solidFill>
                  <a:prstClr val="black"/>
                </a:solidFill>
                <a:latin typeface="Consolas"/>
              </a:rPr>
              <a:t>textureID</a:t>
            </a:r>
            <a:r>
              <a:rPr lang="en-US" sz="1500" dirty="0" smtClean="0">
                <a:solidFill>
                  <a:prstClr val="black"/>
                </a:solidFill>
                <a:latin typeface="Consolas"/>
              </a:rPr>
              <a:t>); </a:t>
            </a:r>
            <a:r>
              <a:rPr lang="en-US" sz="1500" dirty="0" smtClean="0">
                <a:solidFill>
                  <a:srgbClr val="008000"/>
                </a:solidFill>
                <a:latin typeface="Consolas"/>
              </a:rPr>
              <a:t>// 1: generate one texture only</a:t>
            </a:r>
            <a:br>
              <a:rPr lang="en-US" sz="1500" dirty="0" smtClean="0">
                <a:solidFill>
                  <a:srgbClr val="008000"/>
                </a:solidFill>
                <a:latin typeface="Consolas"/>
              </a:rPr>
            </a:br>
            <a:r>
              <a:rPr lang="en-US" sz="15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500" dirty="0" smtClean="0">
                <a:solidFill>
                  <a:prstClr val="black"/>
                </a:solidFill>
                <a:latin typeface="Consolas"/>
              </a:rPr>
            </a:br>
            <a:r>
              <a:rPr lang="en-US" sz="1500" dirty="0" smtClean="0">
                <a:solidFill>
                  <a:srgbClr val="008000"/>
                </a:solidFill>
                <a:latin typeface="Consolas"/>
              </a:rPr>
              <a:t>// Load image data into texture</a:t>
            </a:r>
            <a:r>
              <a:rPr lang="en-US" sz="15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500" dirty="0" smtClean="0">
                <a:solidFill>
                  <a:prstClr val="black"/>
                </a:solidFill>
                <a:latin typeface="Consolas"/>
              </a:rPr>
            </a:br>
            <a:r>
              <a:rPr lang="en-US" sz="1500" dirty="0" err="1" smtClean="0">
                <a:solidFill>
                  <a:prstClr val="black"/>
                </a:solidFill>
                <a:latin typeface="Consolas"/>
              </a:rPr>
              <a:t>glBindTexture</a:t>
            </a:r>
            <a:r>
              <a:rPr lang="en-US" sz="1500" dirty="0" smtClean="0">
                <a:solidFill>
                  <a:prstClr val="black"/>
                </a:solidFill>
                <a:latin typeface="Consolas"/>
              </a:rPr>
              <a:t>(GL_TEXTURE_2D, </a:t>
            </a:r>
            <a:r>
              <a:rPr lang="en-US" sz="1500" dirty="0" err="1" smtClean="0">
                <a:solidFill>
                  <a:prstClr val="black"/>
                </a:solidFill>
                <a:latin typeface="Consolas"/>
              </a:rPr>
              <a:t>textureID</a:t>
            </a:r>
            <a:r>
              <a:rPr lang="en-US" sz="15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en-US" sz="1500" dirty="0" smtClean="0">
                <a:solidFill>
                  <a:prstClr val="black"/>
                </a:solidFill>
                <a:latin typeface="Consolas"/>
              </a:rPr>
            </a:br>
            <a:r>
              <a:rPr lang="en-US" sz="1500" dirty="0" smtClean="0">
                <a:solidFill>
                  <a:prstClr val="black"/>
                </a:solidFill>
                <a:latin typeface="Consolas"/>
              </a:rPr>
              <a:t>glTexImage2D(GL_TEXTURE_2D, 0, GL_RGBA, </a:t>
            </a:r>
            <a:r>
              <a:rPr lang="en-US" sz="1500" dirty="0" err="1" smtClean="0">
                <a:solidFill>
                  <a:prstClr val="black"/>
                </a:solidFill>
                <a:latin typeface="Consolas"/>
              </a:rPr>
              <a:t>img.width</a:t>
            </a:r>
            <a:r>
              <a:rPr lang="en-US" sz="1500" dirty="0" smtClean="0">
                <a:solidFill>
                  <a:prstClr val="black"/>
                </a:solidFill>
                <a:latin typeface="Consolas"/>
              </a:rPr>
              <a:t>(), </a:t>
            </a:r>
            <a:r>
              <a:rPr lang="en-US" sz="1500" dirty="0" err="1" smtClean="0">
                <a:solidFill>
                  <a:prstClr val="black"/>
                </a:solidFill>
                <a:latin typeface="Consolas"/>
              </a:rPr>
              <a:t>img.height</a:t>
            </a:r>
            <a:r>
              <a:rPr lang="en-US" sz="1500" dirty="0" smtClean="0">
                <a:solidFill>
                  <a:prstClr val="black"/>
                </a:solidFill>
                <a:latin typeface="Consolas"/>
              </a:rPr>
              <a:t>(), </a:t>
            </a:r>
            <a:br>
              <a:rPr lang="en-US" sz="1500" dirty="0" smtClean="0">
                <a:solidFill>
                  <a:prstClr val="black"/>
                </a:solidFill>
                <a:latin typeface="Consolas"/>
              </a:rPr>
            </a:br>
            <a:r>
              <a:rPr lang="en-US" sz="1500" dirty="0" smtClean="0">
                <a:solidFill>
                  <a:prstClr val="black"/>
                </a:solidFill>
                <a:latin typeface="Consolas"/>
              </a:rPr>
              <a:t>             0, GL_RGBA, GL_UNSIGNED_BYTE, </a:t>
            </a:r>
            <a:r>
              <a:rPr lang="en-US" sz="1500" dirty="0" err="1" smtClean="0">
                <a:solidFill>
                  <a:prstClr val="black"/>
                </a:solidFill>
                <a:latin typeface="Consolas"/>
              </a:rPr>
              <a:t>img.bits</a:t>
            </a:r>
            <a:r>
              <a:rPr lang="en-US" sz="1500" dirty="0" smtClean="0">
                <a:solidFill>
                  <a:prstClr val="black"/>
                </a:solidFill>
                <a:latin typeface="Consolas"/>
              </a:rPr>
              <a:t>());</a:t>
            </a:r>
            <a:endParaRPr lang="en-US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Texture Mapping Example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0866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5910" y="4248150"/>
            <a:ext cx="824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Full glTexImage2D Documentation:</a:t>
            </a:r>
          </a:p>
          <a:p>
            <a:pPr algn="r"/>
            <a:r>
              <a:rPr lang="en-US" sz="1400" dirty="0">
                <a:hlinkClick r:id="rId2"/>
              </a:rPr>
              <a:t>http://www.opengl.org/sdk/docs/man/xhtml/glTexImage2D.xml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1114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64726" y="819150"/>
            <a:ext cx="8610600" cy="3829050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15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Draw the desert floor using the texture</a:t>
            </a:r>
            <a:r>
              <a:rPr lang="en-US" sz="15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1500" dirty="0">
                <a:latin typeface="Consolas" pitchFamily="49" charset="0"/>
                <a:cs typeface="Consolas" pitchFamily="49" charset="0"/>
              </a:rPr>
            </a:b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glBegin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(GL_QUADS);</a:t>
            </a:r>
            <a:br>
              <a:rPr lang="en-US" sz="1500" dirty="0" smtClean="0">
                <a:latin typeface="Consolas" pitchFamily="49" charset="0"/>
                <a:cs typeface="Consolas" pitchFamily="49" charset="0"/>
              </a:rPr>
            </a:br>
            <a:r>
              <a:rPr lang="en-US" sz="15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1500" dirty="0" smtClean="0">
                <a:latin typeface="Consolas" pitchFamily="49" charset="0"/>
                <a:cs typeface="Consolas" pitchFamily="49" charset="0"/>
              </a:rPr>
            </a:b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glTexCoord2f(0, 0);</a:t>
            </a:r>
            <a:br>
              <a:rPr lang="en-US" sz="1500" dirty="0" smtClean="0">
                <a:latin typeface="Consolas" pitchFamily="49" charset="0"/>
                <a:cs typeface="Consolas" pitchFamily="49" charset="0"/>
              </a:rPr>
            </a:b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glVertex3f(-9999, 0, 9999);</a:t>
            </a:r>
            <a:br>
              <a:rPr lang="en-US" sz="1500" dirty="0" smtClean="0">
                <a:latin typeface="Consolas" pitchFamily="49" charset="0"/>
                <a:cs typeface="Consolas" pitchFamily="49" charset="0"/>
              </a:rPr>
            </a:br>
            <a:r>
              <a:rPr lang="en-US" sz="15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1500" dirty="0" smtClean="0">
                <a:latin typeface="Consolas" pitchFamily="49" charset="0"/>
                <a:cs typeface="Consolas" pitchFamily="49" charset="0"/>
              </a:rPr>
            </a:b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glTexCoord2f(1, 0);</a:t>
            </a:r>
            <a:br>
              <a:rPr lang="en-US" sz="1500" dirty="0" smtClean="0">
                <a:latin typeface="Consolas" pitchFamily="49" charset="0"/>
                <a:cs typeface="Consolas" pitchFamily="49" charset="0"/>
              </a:rPr>
            </a:b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glVertex3f(9999, 0, 9999);</a:t>
            </a:r>
            <a:br>
              <a:rPr lang="en-US" sz="1500" dirty="0" smtClean="0">
                <a:latin typeface="Consolas" pitchFamily="49" charset="0"/>
                <a:cs typeface="Consolas" pitchFamily="49" charset="0"/>
              </a:rPr>
            </a:br>
            <a:r>
              <a:rPr lang="en-US" sz="15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1500" dirty="0" smtClean="0">
                <a:latin typeface="Consolas" pitchFamily="49" charset="0"/>
                <a:cs typeface="Consolas" pitchFamily="49" charset="0"/>
              </a:rPr>
            </a:b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glTexCoord2f(1, 1);</a:t>
            </a:r>
            <a:br>
              <a:rPr lang="en-US" sz="1500" dirty="0" smtClean="0">
                <a:latin typeface="Consolas" pitchFamily="49" charset="0"/>
                <a:cs typeface="Consolas" pitchFamily="49" charset="0"/>
              </a:rPr>
            </a:b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glVertex3f(9999, 0, -9999);</a:t>
            </a:r>
            <a:r>
              <a:rPr lang="en-US" sz="15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1500" dirty="0">
                <a:latin typeface="Consolas" pitchFamily="49" charset="0"/>
                <a:cs typeface="Consolas" pitchFamily="49" charset="0"/>
              </a:rPr>
            </a:br>
            <a:r>
              <a:rPr lang="en-US" sz="15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1500" dirty="0" smtClean="0">
                <a:latin typeface="Consolas" pitchFamily="49" charset="0"/>
                <a:cs typeface="Consolas" pitchFamily="49" charset="0"/>
              </a:rPr>
            </a:b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glTexCoord2f(0, 1);</a:t>
            </a:r>
            <a:br>
              <a:rPr lang="en-US" sz="1500" dirty="0" smtClean="0">
                <a:latin typeface="Consolas" pitchFamily="49" charset="0"/>
                <a:cs typeface="Consolas" pitchFamily="49" charset="0"/>
              </a:rPr>
            </a:br>
            <a:r>
              <a:rPr lang="en-US" sz="15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1500" dirty="0" smtClean="0">
                <a:latin typeface="Consolas" pitchFamily="49" charset="0"/>
                <a:cs typeface="Consolas" pitchFamily="49" charset="0"/>
              </a:rPr>
            </a:b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glVertex3f(-9999, 0, -9999);</a:t>
            </a:r>
            <a:br>
              <a:rPr lang="en-US" sz="1500" dirty="0" smtClean="0">
                <a:latin typeface="Consolas" pitchFamily="49" charset="0"/>
                <a:cs typeface="Consolas" pitchFamily="49" charset="0"/>
              </a:rPr>
            </a:br>
            <a:r>
              <a:rPr lang="en-US" sz="1500" dirty="0" err="1" smtClean="0">
                <a:latin typeface="Consolas" pitchFamily="49" charset="0"/>
                <a:cs typeface="Consolas" pitchFamily="49" charset="0"/>
              </a:rPr>
              <a:t>glEnd</a:t>
            </a:r>
            <a:r>
              <a:rPr lang="en-US" sz="1500" dirty="0" smtClean="0">
                <a:latin typeface="Consolas" pitchFamily="49" charset="0"/>
                <a:cs typeface="Consolas" pitchFamily="49" charset="0"/>
              </a:rPr>
              <a:t>();</a:t>
            </a:r>
            <a:endParaRPr lang="en-US" sz="15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Texture Mapping Example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0866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21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229600" cy="37719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</a:t>
            </a:r>
            <a:r>
              <a:rPr lang="en-US" dirty="0" smtClean="0"/>
              <a:t>e are mapping from the two coplanar triangles in the 3D model to a texture map</a:t>
            </a:r>
          </a:p>
          <a:p>
            <a:r>
              <a:rPr lang="en-US" dirty="0"/>
              <a:t>T</a:t>
            </a:r>
            <a:r>
              <a:rPr lang="en-US" dirty="0" smtClean="0"/>
              <a:t>exture map uses UV texture coordinates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Texture mapping arbitrary solids is much harder – we’ll study this later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Texture Mapping UV Coordinates</a:t>
            </a: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981200" y="1943100"/>
            <a:ext cx="4879863" cy="218629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1628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Widely used in industry and academia for interactive or real-time 3D graphics</a:t>
            </a:r>
          </a:p>
          <a:p>
            <a:endParaRPr lang="en-US" sz="2400" dirty="0"/>
          </a:p>
          <a:p>
            <a:r>
              <a:rPr lang="en-US" sz="2400" dirty="0" smtClean="0"/>
              <a:t>Fixed-function API (OpenGL 1.x) assists rapid prototyping of simple 3D scenes with “classical” lighting effects</a:t>
            </a:r>
          </a:p>
          <a:p>
            <a:pPr lvl="1"/>
            <a:r>
              <a:rPr lang="en-US" sz="2200" dirty="0" smtClean="0"/>
              <a:t>Experiment with simple ideas quickly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OpenGL for 3D?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7724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4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</a:t>
            </a:r>
            <a:r>
              <a:rPr lang="en-US" sz="1800" dirty="0" smtClean="0"/>
              <a:t>reate a brick wall by applying brick texture to plane</a:t>
            </a:r>
          </a:p>
          <a:p>
            <a:endParaRPr lang="en-US" sz="18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1800" dirty="0"/>
              <a:t>P</a:t>
            </a:r>
            <a:r>
              <a:rPr lang="en-US" sz="1800" dirty="0" smtClean="0"/>
              <a:t>roduces realistic-looking image, but very few bricks in wall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1800" dirty="0"/>
              <a:t>T</a:t>
            </a:r>
            <a:r>
              <a:rPr lang="en-US" sz="1800" dirty="0" smtClean="0"/>
              <a:t>iling increases number of apparent bricks</a:t>
            </a:r>
          </a:p>
          <a:p>
            <a:endParaRPr lang="en-US" sz="180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Texture Mapping (Tiling)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1885950"/>
            <a:ext cx="2016443" cy="1082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3638550"/>
            <a:ext cx="2010918" cy="1061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971550"/>
            <a:ext cx="573024" cy="573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152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2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229600" cy="3714750"/>
          </a:xfrm>
        </p:spPr>
        <p:txBody>
          <a:bodyPr>
            <a:noAutofit/>
          </a:bodyPr>
          <a:lstStyle/>
          <a:p>
            <a:r>
              <a:rPr lang="en-US" sz="1800" dirty="0"/>
              <a:t>C</a:t>
            </a:r>
            <a:r>
              <a:rPr lang="en-US" sz="1800" dirty="0" smtClean="0"/>
              <a:t>reate a sky backdrop by applying</a:t>
            </a:r>
            <a:br>
              <a:rPr lang="en-US" sz="1800" dirty="0" smtClean="0"/>
            </a:br>
            <a:r>
              <a:rPr lang="en-US" sz="1800" dirty="0" smtClean="0"/>
              <a:t> a sky image to a plane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/>
              <a:t>W</a:t>
            </a:r>
            <a:r>
              <a:rPr lang="en-US" sz="1800" dirty="0" smtClean="0"/>
              <a:t>ould look unnatural if tiled</a:t>
            </a:r>
          </a:p>
          <a:p>
            <a:r>
              <a:rPr lang="en-US" sz="1800" dirty="0"/>
              <a:t>S</a:t>
            </a:r>
            <a:r>
              <a:rPr lang="en-US" sz="1800" dirty="0" smtClean="0"/>
              <a:t>tretch to cover whole plane</a:t>
            </a:r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OpenGL lets you specify tiling and stretch factors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Texture Mapping (Stretching)</a:t>
            </a:r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9917" y="1143000"/>
            <a:ext cx="2731687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3181350"/>
            <a:ext cx="3893433" cy="971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152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2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spec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65326" y="2495550"/>
            <a:ext cx="3716909" cy="221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971550"/>
            <a:ext cx="8229600" cy="3600450"/>
          </a:xfrm>
        </p:spPr>
        <p:txBody>
          <a:bodyPr/>
          <a:lstStyle/>
          <a:p>
            <a:r>
              <a:rPr lang="en-US" sz="1800" dirty="0"/>
              <a:t>Camera Properties:</a:t>
            </a:r>
          </a:p>
          <a:p>
            <a:pPr lvl="1"/>
            <a:r>
              <a:rPr lang="en-US" sz="1600" b="1" dirty="0" smtClean="0"/>
              <a:t>Perspective</a:t>
            </a:r>
            <a:r>
              <a:rPr lang="en-US" sz="1600" dirty="0" smtClean="0"/>
              <a:t> </a:t>
            </a:r>
            <a:r>
              <a:rPr lang="en-US" sz="1600" dirty="0"/>
              <a:t>or </a:t>
            </a:r>
            <a:r>
              <a:rPr lang="en-US" sz="1600" b="1" dirty="0" smtClean="0"/>
              <a:t>Orthographic</a:t>
            </a:r>
            <a:endParaRPr lang="en-US" sz="1600" b="1" dirty="0"/>
          </a:p>
          <a:p>
            <a:pPr lvl="1"/>
            <a:r>
              <a:rPr lang="en-US" sz="1600" b="1" dirty="0"/>
              <a:t>P</a:t>
            </a:r>
            <a:r>
              <a:rPr lang="en-US" sz="1600" b="1" dirty="0" smtClean="0"/>
              <a:t>osition</a:t>
            </a:r>
            <a:r>
              <a:rPr lang="en-US" sz="1600" dirty="0"/>
              <a:t>: placement of camera</a:t>
            </a:r>
            <a:endParaRPr lang="en-US" sz="1400" dirty="0"/>
          </a:p>
          <a:p>
            <a:pPr lvl="1"/>
            <a:r>
              <a:rPr lang="en-US" sz="1600" b="1" dirty="0" smtClean="0"/>
              <a:t>Look Direction</a:t>
            </a:r>
            <a:r>
              <a:rPr lang="en-US" sz="1600" dirty="0" smtClean="0"/>
              <a:t>: </a:t>
            </a:r>
            <a:r>
              <a:rPr lang="en-US" sz="1600" dirty="0"/>
              <a:t>direction camera is </a:t>
            </a:r>
            <a:r>
              <a:rPr lang="en-US" sz="1600" dirty="0" smtClean="0"/>
              <a:t>aimed (vector determining lens axis)</a:t>
            </a:r>
            <a:endParaRPr lang="en-US" sz="1600" dirty="0"/>
          </a:p>
          <a:p>
            <a:pPr lvl="1"/>
            <a:r>
              <a:rPr lang="en-US" sz="1600" b="1" dirty="0" smtClean="0"/>
              <a:t>Up Direction</a:t>
            </a:r>
            <a:r>
              <a:rPr lang="en-US" sz="1600" dirty="0" smtClean="0"/>
              <a:t>: </a:t>
            </a:r>
            <a:r>
              <a:rPr lang="en-US" sz="1600" dirty="0"/>
              <a:t>rotates camera about look </a:t>
            </a:r>
            <a:r>
              <a:rPr lang="en-US" sz="1600" dirty="0" smtClean="0"/>
              <a:t>vector, specifying which way is “up” – must not be collinear to the look vector</a:t>
            </a:r>
            <a:endParaRPr lang="en-US" sz="1600" dirty="0"/>
          </a:p>
          <a:p>
            <a:pPr lvl="1"/>
            <a:r>
              <a:rPr lang="en-US" sz="1600" b="1" dirty="0" smtClean="0"/>
              <a:t>Far-Plane Distance</a:t>
            </a:r>
            <a:r>
              <a:rPr lang="en-US" sz="1600" dirty="0" smtClean="0"/>
              <a:t>: </a:t>
            </a:r>
            <a:r>
              <a:rPr lang="en-US" sz="1600" dirty="0"/>
              <a:t>objects behind do not appear</a:t>
            </a:r>
          </a:p>
          <a:p>
            <a:pPr lvl="1"/>
            <a:r>
              <a:rPr lang="en-US" sz="1600" b="1" dirty="0" smtClean="0"/>
              <a:t>Near-Plane Distance</a:t>
            </a:r>
            <a:r>
              <a:rPr lang="en-US" sz="1600" dirty="0" smtClean="0"/>
              <a:t>: </a:t>
            </a:r>
            <a:r>
              <a:rPr lang="en-US" sz="1600" dirty="0"/>
              <a:t>objects in front do not appear</a:t>
            </a:r>
          </a:p>
          <a:p>
            <a:pPr lvl="1"/>
            <a:r>
              <a:rPr lang="en-US" sz="1600" b="1" dirty="0" smtClean="0"/>
              <a:t>Field Of View</a:t>
            </a:r>
            <a:r>
              <a:rPr lang="en-US" sz="1600" dirty="0" smtClean="0"/>
              <a:t>: (Height </a:t>
            </a:r>
            <a:r>
              <a:rPr lang="en-US" sz="1600" dirty="0"/>
              <a:t>Angle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b="1" dirty="0" smtClean="0"/>
              <a:t>Aspect Ratio</a:t>
            </a:r>
            <a:r>
              <a:rPr lang="en-US" sz="1600" dirty="0" smtClean="0"/>
              <a:t> (Relative width and height)</a:t>
            </a:r>
            <a:endParaRPr lang="en-US" sz="1600" b="1" dirty="0"/>
          </a:p>
          <a:p>
            <a:pPr lvl="1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Camera (1/3)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1628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3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Perspective Projection</a:t>
            </a:r>
          </a:p>
          <a:p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Camera (2/3)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1628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1547812" y="1428750"/>
            <a:ext cx="5990402" cy="3290003"/>
            <a:chOff x="1547812" y="1291522"/>
            <a:chExt cx="5990402" cy="3290003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2914" y="1657350"/>
              <a:ext cx="4305300" cy="292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Line 40"/>
            <p:cNvSpPr>
              <a:spLocks noChangeShapeType="1"/>
            </p:cNvSpPr>
            <p:nvPr/>
          </p:nvSpPr>
          <p:spPr bwMode="auto">
            <a:xfrm flipV="1">
              <a:off x="3300412" y="2057400"/>
              <a:ext cx="1588" cy="97155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Box 59"/>
            <p:cNvSpPr txBox="1">
              <a:spLocks noChangeArrowheads="1"/>
            </p:cNvSpPr>
            <p:nvPr/>
          </p:nvSpPr>
          <p:spPr bwMode="auto">
            <a:xfrm>
              <a:off x="2843212" y="3081338"/>
              <a:ext cx="9898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dirty="0" smtClean="0"/>
                <a:t>Position</a:t>
              </a:r>
              <a:endParaRPr lang="en-US" sz="1800" dirty="0"/>
            </a:p>
          </p:txBody>
        </p:sp>
        <p:sp>
          <p:nvSpPr>
            <p:cNvPr id="8" name="Line 61"/>
            <p:cNvSpPr>
              <a:spLocks noChangeShapeType="1"/>
            </p:cNvSpPr>
            <p:nvPr/>
          </p:nvSpPr>
          <p:spPr bwMode="auto">
            <a:xfrm flipH="1" flipV="1">
              <a:off x="2767012" y="2343150"/>
              <a:ext cx="533400" cy="685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62"/>
            <p:cNvSpPr>
              <a:spLocks noChangeArrowheads="1"/>
            </p:cNvSpPr>
            <p:nvPr/>
          </p:nvSpPr>
          <p:spPr bwMode="auto">
            <a:xfrm>
              <a:off x="2616964" y="1476188"/>
              <a:ext cx="212090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800" dirty="0" smtClean="0"/>
                <a:t>Projection of</a:t>
              </a:r>
              <a:br>
                <a:rPr lang="en-US" sz="1800" dirty="0" smtClean="0"/>
              </a:br>
              <a:r>
                <a:rPr lang="en-US" dirty="0" smtClean="0"/>
                <a:t>Up Direction</a:t>
              </a:r>
              <a:endParaRPr lang="en-US" dirty="0"/>
            </a:p>
          </p:txBody>
        </p:sp>
        <p:sp>
          <p:nvSpPr>
            <p:cNvPr id="10" name="Text Box 42"/>
            <p:cNvSpPr txBox="1">
              <a:spLocks noChangeArrowheads="1"/>
            </p:cNvSpPr>
            <p:nvPr/>
          </p:nvSpPr>
          <p:spPr bwMode="gray">
            <a:xfrm>
              <a:off x="1547812" y="2567184"/>
              <a:ext cx="1438275" cy="313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sz="1800" dirty="0" smtClean="0"/>
                <a:t>Up Direction</a:t>
              </a:r>
              <a:endParaRPr lang="en-US" sz="1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76612" y="3409950"/>
              <a:ext cx="1295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Near-Plane Distance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0164" y="3760016"/>
              <a:ext cx="1295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Far-Plane Distance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67212" y="1291522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Look Direction</a:t>
              </a:r>
              <a:endParaRPr lang="en-US" dirty="0"/>
            </a:p>
          </p:txBody>
        </p:sp>
        <p:sp>
          <p:nvSpPr>
            <p:cNvPr id="26" name="Line 40"/>
            <p:cNvSpPr>
              <a:spLocks noChangeShapeType="1"/>
            </p:cNvSpPr>
            <p:nvPr/>
          </p:nvSpPr>
          <p:spPr bwMode="auto">
            <a:xfrm flipH="1">
              <a:off x="5029200" y="1581150"/>
              <a:ext cx="76200" cy="11430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618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4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Camera (3/3)</a:t>
            </a:r>
            <a:endParaRPr lang="en-US" dirty="0"/>
          </a:p>
        </p:txBody>
      </p:sp>
      <p:grpSp>
        <p:nvGrpSpPr>
          <p:cNvPr id="4" name="Group 1081"/>
          <p:cNvGrpSpPr>
            <a:grpSpLocks/>
          </p:cNvGrpSpPr>
          <p:nvPr/>
        </p:nvGrpSpPr>
        <p:grpSpPr bwMode="auto">
          <a:xfrm>
            <a:off x="1358900" y="1416844"/>
            <a:ext cx="6337300" cy="3148012"/>
            <a:chOff x="88" y="1296"/>
            <a:chExt cx="3992" cy="2644"/>
          </a:xfrm>
        </p:grpSpPr>
        <p:sp>
          <p:nvSpPr>
            <p:cNvPr id="5" name="Line 1059"/>
            <p:cNvSpPr>
              <a:spLocks noChangeShapeType="1"/>
            </p:cNvSpPr>
            <p:nvPr/>
          </p:nvSpPr>
          <p:spPr bwMode="auto">
            <a:xfrm flipH="1">
              <a:off x="576" y="2640"/>
              <a:ext cx="52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Rectangle 1069"/>
            <p:cNvSpPr>
              <a:spLocks noChangeArrowheads="1"/>
            </p:cNvSpPr>
            <p:nvPr/>
          </p:nvSpPr>
          <p:spPr bwMode="gray">
            <a:xfrm>
              <a:off x="736" y="2688"/>
              <a:ext cx="264" cy="22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1033"/>
            <p:cNvSpPr>
              <a:spLocks noChangeShapeType="1"/>
            </p:cNvSpPr>
            <p:nvPr/>
          </p:nvSpPr>
          <p:spPr bwMode="auto">
            <a:xfrm>
              <a:off x="1248" y="273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1034"/>
            <p:cNvSpPr>
              <a:spLocks noChangeShapeType="1"/>
            </p:cNvSpPr>
            <p:nvPr/>
          </p:nvSpPr>
          <p:spPr bwMode="auto">
            <a:xfrm>
              <a:off x="1872" y="3360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1035"/>
            <p:cNvSpPr>
              <a:spLocks noChangeShapeType="1"/>
            </p:cNvSpPr>
            <p:nvPr/>
          </p:nvSpPr>
          <p:spPr bwMode="auto">
            <a:xfrm>
              <a:off x="2688" y="163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036"/>
            <p:cNvSpPr>
              <a:spLocks noChangeShapeType="1"/>
            </p:cNvSpPr>
            <p:nvPr/>
          </p:nvSpPr>
          <p:spPr bwMode="auto">
            <a:xfrm>
              <a:off x="3312" y="225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037"/>
            <p:cNvSpPr>
              <a:spLocks noChangeShapeType="1"/>
            </p:cNvSpPr>
            <p:nvPr/>
          </p:nvSpPr>
          <p:spPr bwMode="auto">
            <a:xfrm flipV="1">
              <a:off x="1248" y="1632"/>
              <a:ext cx="1440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038"/>
            <p:cNvSpPr>
              <a:spLocks noChangeShapeType="1"/>
            </p:cNvSpPr>
            <p:nvPr/>
          </p:nvSpPr>
          <p:spPr bwMode="auto">
            <a:xfrm flipV="1">
              <a:off x="1248" y="2064"/>
              <a:ext cx="1440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39"/>
            <p:cNvSpPr>
              <a:spLocks noChangeShapeType="1"/>
            </p:cNvSpPr>
            <p:nvPr/>
          </p:nvSpPr>
          <p:spPr bwMode="auto">
            <a:xfrm flipV="1">
              <a:off x="1872" y="2256"/>
              <a:ext cx="1440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040"/>
            <p:cNvSpPr>
              <a:spLocks noChangeShapeType="1"/>
            </p:cNvSpPr>
            <p:nvPr/>
          </p:nvSpPr>
          <p:spPr bwMode="auto">
            <a:xfrm>
              <a:off x="1248" y="3168"/>
              <a:ext cx="62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041"/>
            <p:cNvSpPr>
              <a:spLocks noChangeShapeType="1"/>
            </p:cNvSpPr>
            <p:nvPr/>
          </p:nvSpPr>
          <p:spPr bwMode="auto">
            <a:xfrm>
              <a:off x="1248" y="2736"/>
              <a:ext cx="62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042"/>
            <p:cNvSpPr>
              <a:spLocks noChangeShapeType="1"/>
            </p:cNvSpPr>
            <p:nvPr/>
          </p:nvSpPr>
          <p:spPr bwMode="auto">
            <a:xfrm>
              <a:off x="2688" y="2064"/>
              <a:ext cx="62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043"/>
            <p:cNvSpPr>
              <a:spLocks noChangeShapeType="1"/>
            </p:cNvSpPr>
            <p:nvPr/>
          </p:nvSpPr>
          <p:spPr bwMode="auto">
            <a:xfrm>
              <a:off x="2688" y="1632"/>
              <a:ext cx="62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044"/>
            <p:cNvSpPr>
              <a:spLocks noChangeShapeType="1"/>
            </p:cNvSpPr>
            <p:nvPr/>
          </p:nvSpPr>
          <p:spPr bwMode="auto">
            <a:xfrm flipV="1">
              <a:off x="1872" y="2688"/>
              <a:ext cx="1440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045"/>
            <p:cNvSpPr>
              <a:spLocks noChangeShapeType="1"/>
            </p:cNvSpPr>
            <p:nvPr/>
          </p:nvSpPr>
          <p:spPr bwMode="auto">
            <a:xfrm flipV="1">
              <a:off x="2736" y="1488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046"/>
            <p:cNvSpPr>
              <a:spLocks noChangeShapeType="1"/>
            </p:cNvSpPr>
            <p:nvPr/>
          </p:nvSpPr>
          <p:spPr bwMode="auto">
            <a:xfrm flipV="1">
              <a:off x="3360" y="2112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047"/>
            <p:cNvSpPr>
              <a:spLocks noChangeShapeType="1"/>
            </p:cNvSpPr>
            <p:nvPr/>
          </p:nvSpPr>
          <p:spPr bwMode="auto">
            <a:xfrm flipV="1">
              <a:off x="3376" y="2544"/>
              <a:ext cx="1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048"/>
            <p:cNvSpPr>
              <a:spLocks noChangeShapeType="1"/>
            </p:cNvSpPr>
            <p:nvPr/>
          </p:nvSpPr>
          <p:spPr bwMode="auto">
            <a:xfrm>
              <a:off x="3456" y="2200"/>
              <a:ext cx="0" cy="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049"/>
            <p:cNvSpPr>
              <a:spLocks noChangeShapeType="1"/>
            </p:cNvSpPr>
            <p:nvPr/>
          </p:nvSpPr>
          <p:spPr bwMode="auto">
            <a:xfrm>
              <a:off x="2864" y="1584"/>
              <a:ext cx="528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050"/>
            <p:cNvSpPr>
              <a:spLocks noChangeShapeType="1"/>
            </p:cNvSpPr>
            <p:nvPr/>
          </p:nvSpPr>
          <p:spPr bwMode="auto">
            <a:xfrm flipV="1">
              <a:off x="1712" y="2784"/>
              <a:ext cx="544" cy="40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051"/>
            <p:cNvSpPr>
              <a:spLocks noChangeShapeType="1"/>
            </p:cNvSpPr>
            <p:nvPr/>
          </p:nvSpPr>
          <p:spPr bwMode="auto">
            <a:xfrm flipH="1">
              <a:off x="1128" y="3312"/>
              <a:ext cx="432" cy="33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Oval 1052"/>
            <p:cNvSpPr>
              <a:spLocks noChangeArrowheads="1"/>
            </p:cNvSpPr>
            <p:nvPr/>
          </p:nvSpPr>
          <p:spPr bwMode="auto">
            <a:xfrm>
              <a:off x="1080" y="3616"/>
              <a:ext cx="72" cy="8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1053"/>
            <p:cNvSpPr>
              <a:spLocks noChangeArrowheads="1"/>
            </p:cNvSpPr>
            <p:nvPr/>
          </p:nvSpPr>
          <p:spPr bwMode="auto">
            <a:xfrm>
              <a:off x="1528" y="3264"/>
              <a:ext cx="72" cy="8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1054"/>
            <p:cNvSpPr>
              <a:spLocks noChangeShapeType="1"/>
            </p:cNvSpPr>
            <p:nvPr/>
          </p:nvSpPr>
          <p:spPr bwMode="auto">
            <a:xfrm flipH="1" flipV="1">
              <a:off x="2352" y="1296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1055"/>
            <p:cNvSpPr>
              <a:spLocks noChangeShapeType="1"/>
            </p:cNvSpPr>
            <p:nvPr/>
          </p:nvSpPr>
          <p:spPr bwMode="auto">
            <a:xfrm flipH="1" flipV="1">
              <a:off x="1056" y="2544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1056"/>
            <p:cNvSpPr>
              <a:spLocks noChangeShapeType="1"/>
            </p:cNvSpPr>
            <p:nvPr/>
          </p:nvSpPr>
          <p:spPr bwMode="auto">
            <a:xfrm flipH="1" flipV="1">
              <a:off x="336" y="2880"/>
              <a:ext cx="72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1058"/>
            <p:cNvSpPr>
              <a:spLocks noChangeShapeType="1"/>
            </p:cNvSpPr>
            <p:nvPr/>
          </p:nvSpPr>
          <p:spPr bwMode="auto">
            <a:xfrm flipV="1">
              <a:off x="432" y="1384"/>
              <a:ext cx="1968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 Box 1060"/>
            <p:cNvSpPr txBox="1">
              <a:spLocks noChangeArrowheads="1"/>
            </p:cNvSpPr>
            <p:nvPr/>
          </p:nvSpPr>
          <p:spPr bwMode="auto">
            <a:xfrm>
              <a:off x="3504" y="2256"/>
              <a:ext cx="576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/>
                <a:t>Height</a:t>
              </a:r>
            </a:p>
          </p:txBody>
        </p:sp>
        <p:sp>
          <p:nvSpPr>
            <p:cNvPr id="33" name="Text Box 1061"/>
            <p:cNvSpPr txBox="1">
              <a:spLocks noChangeArrowheads="1"/>
            </p:cNvSpPr>
            <p:nvPr/>
          </p:nvSpPr>
          <p:spPr bwMode="auto">
            <a:xfrm>
              <a:off x="3120" y="1670"/>
              <a:ext cx="576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/>
                <a:t>Width</a:t>
              </a:r>
            </a:p>
          </p:txBody>
        </p:sp>
        <p:sp>
          <p:nvSpPr>
            <p:cNvPr id="34" name="Text Box 1062"/>
            <p:cNvSpPr txBox="1">
              <a:spLocks noChangeArrowheads="1"/>
            </p:cNvSpPr>
            <p:nvPr/>
          </p:nvSpPr>
          <p:spPr bwMode="auto">
            <a:xfrm>
              <a:off x="2208" y="2448"/>
              <a:ext cx="576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/>
                <a:t>Look vector</a:t>
              </a:r>
            </a:p>
          </p:txBody>
        </p:sp>
        <p:sp>
          <p:nvSpPr>
            <p:cNvPr id="35" name="Text Box 1064"/>
            <p:cNvSpPr txBox="1">
              <a:spLocks noChangeArrowheads="1"/>
            </p:cNvSpPr>
            <p:nvPr/>
          </p:nvSpPr>
          <p:spPr bwMode="auto">
            <a:xfrm>
              <a:off x="528" y="2666"/>
              <a:ext cx="768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sz="1500"/>
                <a:t>Near distance</a:t>
              </a:r>
            </a:p>
          </p:txBody>
        </p:sp>
        <p:sp>
          <p:nvSpPr>
            <p:cNvPr id="36" name="Line 1065"/>
            <p:cNvSpPr>
              <a:spLocks noChangeShapeType="1"/>
            </p:cNvSpPr>
            <p:nvPr/>
          </p:nvSpPr>
          <p:spPr bwMode="auto">
            <a:xfrm flipV="1">
              <a:off x="1112" y="3120"/>
              <a:ext cx="0" cy="52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 Box 1067"/>
            <p:cNvSpPr txBox="1">
              <a:spLocks noChangeArrowheads="1"/>
            </p:cNvSpPr>
            <p:nvPr/>
          </p:nvSpPr>
          <p:spPr bwMode="auto">
            <a:xfrm>
              <a:off x="1104" y="3648"/>
              <a:ext cx="768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500"/>
                <a:t>Position</a:t>
              </a:r>
            </a:p>
          </p:txBody>
        </p:sp>
        <p:sp>
          <p:nvSpPr>
            <p:cNvPr id="38" name="Rectangle 1071"/>
            <p:cNvSpPr>
              <a:spLocks noChangeArrowheads="1"/>
            </p:cNvSpPr>
            <p:nvPr/>
          </p:nvSpPr>
          <p:spPr bwMode="gray">
            <a:xfrm>
              <a:off x="1344" y="1968"/>
              <a:ext cx="384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Text Box 1063"/>
            <p:cNvSpPr txBox="1">
              <a:spLocks noChangeArrowheads="1"/>
            </p:cNvSpPr>
            <p:nvPr/>
          </p:nvSpPr>
          <p:spPr bwMode="auto">
            <a:xfrm>
              <a:off x="1200" y="1920"/>
              <a:ext cx="71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sz="1500"/>
                <a:t>Far distance</a:t>
              </a:r>
            </a:p>
          </p:txBody>
        </p:sp>
        <p:sp>
          <p:nvSpPr>
            <p:cNvPr id="40" name="Rectangle 1072"/>
            <p:cNvSpPr>
              <a:spLocks noChangeArrowheads="1"/>
            </p:cNvSpPr>
            <p:nvPr/>
          </p:nvSpPr>
          <p:spPr bwMode="gray">
            <a:xfrm>
              <a:off x="480" y="3072"/>
              <a:ext cx="480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Text Box 1066"/>
            <p:cNvSpPr txBox="1">
              <a:spLocks noChangeArrowheads="1"/>
            </p:cNvSpPr>
            <p:nvPr/>
          </p:nvSpPr>
          <p:spPr bwMode="gray">
            <a:xfrm>
              <a:off x="432" y="3552"/>
              <a:ext cx="576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sz="1500"/>
                <a:t>Up vector</a:t>
              </a:r>
            </a:p>
          </p:txBody>
        </p:sp>
        <p:sp>
          <p:nvSpPr>
            <p:cNvPr id="42" name="Line 1076"/>
            <p:cNvSpPr>
              <a:spLocks noChangeShapeType="1"/>
            </p:cNvSpPr>
            <p:nvPr/>
          </p:nvSpPr>
          <p:spPr bwMode="auto">
            <a:xfrm flipH="1" flipV="1">
              <a:off x="624" y="3504"/>
              <a:ext cx="480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 Box 1078"/>
            <p:cNvSpPr txBox="1">
              <a:spLocks noChangeArrowheads="1"/>
            </p:cNvSpPr>
            <p:nvPr/>
          </p:nvSpPr>
          <p:spPr bwMode="auto">
            <a:xfrm>
              <a:off x="88" y="3120"/>
              <a:ext cx="1024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500" dirty="0"/>
                <a:t>Projection of</a:t>
              </a:r>
            </a:p>
            <a:p>
              <a:pPr>
                <a:lnSpc>
                  <a:spcPct val="80000"/>
                </a:lnSpc>
              </a:pPr>
              <a:r>
                <a:rPr lang="en-US" sz="1500" dirty="0"/>
                <a:t>up vector</a:t>
              </a:r>
            </a:p>
          </p:txBody>
        </p:sp>
      </p:grpSp>
      <p:sp>
        <p:nvSpPr>
          <p:cNvPr id="45" name="Footer Placeholder 44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2390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7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971550"/>
            <a:ext cx="8229600" cy="3771900"/>
          </a:xfrm>
        </p:spPr>
        <p:txBody>
          <a:bodyPr>
            <a:normAutofit/>
          </a:bodyPr>
          <a:lstStyle/>
          <a:p>
            <a:r>
              <a:rPr lang="en-US" dirty="0" smtClean="0"/>
              <a:t>Support </a:t>
            </a:r>
            <a:r>
              <a:rPr lang="en-US" dirty="0"/>
              <a:t>for perspective and orthographic </a:t>
            </a:r>
            <a:r>
              <a:rPr lang="en-US" dirty="0" smtClean="0"/>
              <a:t>cameras.</a:t>
            </a:r>
          </a:p>
          <a:p>
            <a:r>
              <a:rPr lang="en-US" dirty="0" smtClean="0"/>
              <a:t>Example for perspective camera:</a:t>
            </a:r>
            <a:br>
              <a:rPr lang="en-US" dirty="0" smtClean="0"/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Projection matrix captures 3D -&gt; 2D conversion</a:t>
            </a:r>
            <a:br>
              <a:rPr lang="en-US" sz="16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glMatrixMode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(GL_PROJECTION);</a:t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gluPerspective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(45,                                 </a:t>
            </a:r>
            <a:r>
              <a:rPr lang="en-US" sz="16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Field of view</a:t>
            </a:r>
            <a:br>
              <a:rPr lang="en-US" sz="16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         window-&gt;width() / window-&gt;height(), </a:t>
            </a:r>
            <a:r>
              <a:rPr lang="en-US" sz="16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Aspect ratio</a:t>
            </a:r>
            <a:br>
              <a:rPr lang="en-US" sz="16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         0.02, 1000);            </a:t>
            </a:r>
            <a:r>
              <a:rPr lang="en-US" sz="16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Near, far plane distances</a:t>
            </a:r>
            <a:br>
              <a:rPr lang="en-US" sz="16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1600" dirty="0" err="1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Modelview</a:t>
            </a:r>
            <a:r>
              <a:rPr lang="en-US" sz="16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 matrix captures positioning and orientation</a:t>
            </a:r>
            <a:br>
              <a:rPr lang="en-US" sz="16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glMatrixMode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(GL_MODELVIEW);</a:t>
            </a:r>
            <a:br>
              <a:rPr lang="en-US" sz="1600" dirty="0" smtClean="0">
                <a:latin typeface="Consolas" pitchFamily="49" charset="0"/>
                <a:cs typeface="Consolas" pitchFamily="49" charset="0"/>
              </a:rPr>
            </a:b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gluLookAt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(54, 51, 247,  </a:t>
            </a:r>
            <a:r>
              <a:rPr lang="en-US" sz="16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Camera position (X, Y, Z)</a:t>
            </a:r>
            <a:br>
              <a:rPr lang="en-US" sz="16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     2,  0,   9,  </a:t>
            </a:r>
            <a:r>
              <a:rPr lang="en-US" sz="16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Point camera is looking at (X, Y, Z)</a:t>
            </a:r>
            <a:br>
              <a:rPr lang="en-US" sz="16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     0,  1,   0); </a:t>
            </a:r>
            <a:r>
              <a:rPr lang="en-US" sz="16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Up direction (X, Y, Z)</a:t>
            </a:r>
            <a:endParaRPr lang="en-US" sz="1600" dirty="0">
              <a:solidFill>
                <a:srgbClr val="008000"/>
              </a:solidFill>
              <a:latin typeface="Consolas" pitchFamily="49" charset="0"/>
              <a:cs typeface="Consolas" pitchFamily="49" charset="0"/>
            </a:endParaRPr>
          </a:p>
          <a:p>
            <a:pPr algn="r"/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OpenGL Camera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2390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7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Hands </a:t>
            </a:r>
            <a:r>
              <a:rPr lang="en-US" dirty="0"/>
              <a:t>on exploration of concepts discussed in this </a:t>
            </a:r>
            <a:r>
              <a:rPr lang="en-US" dirty="0" smtClean="0"/>
              <a:t>lecture</a:t>
            </a:r>
            <a:endParaRPr lang="en-US" dirty="0"/>
          </a:p>
          <a:p>
            <a:r>
              <a:rPr lang="en-US" dirty="0" smtClean="0"/>
              <a:t>Modeling </a:t>
            </a:r>
            <a:r>
              <a:rPr lang="en-US" dirty="0"/>
              <a:t>smooth surfaces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WPF3D </a:t>
            </a:r>
            <a:r>
              <a:rPr lang="en-US" dirty="0" err="1" smtClean="0"/>
              <a:t>Lablets</a:t>
            </a:r>
            <a:r>
              <a:rPr lang="en-US" dirty="0" smtClean="0"/>
              <a:t> (1/2)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771650"/>
            <a:ext cx="4610100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7200" y="4286250"/>
            <a:ext cx="8229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www.sklardevelopment.com/graftext/wpf/3d</a:t>
            </a:r>
            <a:endParaRPr lang="en-US" sz="16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0104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0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3016" y="1394427"/>
            <a:ext cx="5077968" cy="3139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Lighting and shading model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WPF3D </a:t>
            </a:r>
            <a:r>
              <a:rPr lang="en-US" dirty="0" err="1" smtClean="0"/>
              <a:t>Lablets</a:t>
            </a:r>
            <a:r>
              <a:rPr lang="en-US" dirty="0" smtClean="0"/>
              <a:t> (2/2)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57200" y="4489534"/>
            <a:ext cx="8229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www.sklardevelopment.com/graftext/wpf/3d</a:t>
            </a:r>
            <a:endParaRPr lang="en-US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2390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59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</a:p>
          <a:p>
            <a:r>
              <a:rPr lang="en-US" dirty="0" smtClean="0"/>
              <a:t>Chapter 6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Book Sections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2390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71F1D-8DC6-4429-A556-7C7C0FC3F8E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4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Material specification</a:t>
            </a:r>
          </a:p>
          <a:p>
            <a:pPr lvl="1"/>
            <a:r>
              <a:rPr lang="en-US" sz="2000" dirty="0" smtClean="0"/>
              <a:t>Describes the light reflecting properties </a:t>
            </a:r>
            <a:br>
              <a:rPr lang="en-US" sz="2000" dirty="0" smtClean="0"/>
            </a:br>
            <a:r>
              <a:rPr lang="en-US" sz="2000" dirty="0" smtClean="0"/>
              <a:t>of the polygon</a:t>
            </a:r>
          </a:p>
          <a:p>
            <a:pPr lvl="2"/>
            <a:r>
              <a:rPr lang="en-US" sz="1800" dirty="0" smtClean="0"/>
              <a:t>Color, shininess, reflectiveness, </a:t>
            </a:r>
            <a:r>
              <a:rPr lang="en-US" sz="1800" dirty="0" err="1" smtClean="0"/>
              <a:t>etc</a:t>
            </a:r>
            <a:r>
              <a:rPr lang="en-US" sz="1800" dirty="0" smtClean="0"/>
              <a:t> ...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float color[] = { 1.0, 1.0, 0.3, 1.0 }; </a:t>
            </a:r>
            <a:r>
              <a:rPr lang="en-US" sz="18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Pale yellow</a:t>
            </a:r>
          </a:p>
          <a:p>
            <a:pPr marL="0" indent="0">
              <a:buNone/>
            </a:pP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glMaterialfv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(GL_FRONT,   </a:t>
            </a:r>
            <a:r>
              <a:rPr lang="en-US" sz="18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Color of front (visible) faces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        GL_DIFFUSE, </a:t>
            </a:r>
            <a:r>
              <a:rPr lang="en-US" sz="18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“Base” color (more later)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        color);     </a:t>
            </a:r>
            <a:r>
              <a:rPr lang="en-US" sz="17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Pass in the R/G/B/A color values</a:t>
            </a:r>
            <a:endParaRPr lang="en-US" sz="1700" dirty="0">
              <a:solidFill>
                <a:srgbClr val="008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3D Polygons (1/2)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6200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71F1D-8DC6-4429-A556-7C7C0FC3F8E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590550"/>
            <a:ext cx="2612454" cy="189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942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OpenGL defaults to a right-handed coordinate system</a:t>
            </a:r>
            <a:endParaRPr lang="en-US" dirty="0"/>
          </a:p>
          <a:p>
            <a:r>
              <a:rPr lang="en-US" dirty="0" smtClean="0"/>
              <a:t>3D polygons are defined like 2D polygons: </a:t>
            </a:r>
            <a:br>
              <a:rPr lang="en-US" dirty="0" smtClean="0"/>
            </a:b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glBegin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(GL_TRIANGLES); </a:t>
            </a:r>
            <a:br>
              <a:rPr lang="en-US" sz="1800" dirty="0">
                <a:latin typeface="Consolas" pitchFamily="49" charset="0"/>
                <a:cs typeface="Consolas" pitchFamily="49" charset="0"/>
              </a:rPr>
            </a:b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glVertex3f(0, 75, 0);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1800" dirty="0">
                <a:latin typeface="Consolas" pitchFamily="49" charset="0"/>
                <a:cs typeface="Consolas" pitchFamily="49" charset="0"/>
              </a:rPr>
            </a:br>
            <a:r>
              <a:rPr lang="en-US" sz="1800" dirty="0">
                <a:latin typeface="Consolas" pitchFamily="49" charset="0"/>
                <a:cs typeface="Consolas" pitchFamily="49" charset="0"/>
              </a:rPr>
              <a:t>glVertex3f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(-50, 0, 50);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1800" dirty="0">
                <a:latin typeface="Consolas" pitchFamily="49" charset="0"/>
                <a:cs typeface="Consolas" pitchFamily="49" charset="0"/>
              </a:rPr>
            </a:b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glVertex3f(50, 0, 50);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1800" dirty="0">
                <a:latin typeface="Consolas" pitchFamily="49" charset="0"/>
                <a:cs typeface="Consolas" pitchFamily="49" charset="0"/>
              </a:rPr>
            </a:b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glEnd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1"/>
            <a:r>
              <a:rPr lang="en-US" dirty="0"/>
              <a:t>This defines one triangle</a:t>
            </a:r>
          </a:p>
          <a:p>
            <a:pPr lvl="1"/>
            <a:r>
              <a:rPr lang="en-US" dirty="0"/>
              <a:t>Coordinate values are arbitrary - can set virtual camera up to capture any size scene, so use convenient </a:t>
            </a:r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Remember counter-clockwise winding order!</a:t>
            </a:r>
            <a:endParaRPr lang="en-US" dirty="0"/>
          </a:p>
          <a:p>
            <a:pPr lvl="2"/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3D Polygons (2/2)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6934200" y="285750"/>
            <a:ext cx="1902003" cy="1469177"/>
          </a:xfrm>
          <a:prstGeom prst="rect">
            <a:avLst/>
          </a:prstGeom>
          <a:extLst/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4676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71F1D-8DC6-4429-A556-7C7C0FC3F8E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8687" y="1989667"/>
            <a:ext cx="2177883" cy="145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08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857250"/>
            <a:ext cx="7848600" cy="3829050"/>
          </a:xfrm>
        </p:spPr>
        <p:txBody>
          <a:bodyPr>
            <a:noAutofit/>
          </a:bodyPr>
          <a:lstStyle/>
          <a:p>
            <a:r>
              <a:rPr lang="en-US" sz="1500" dirty="0" smtClean="0"/>
              <a:t>Need to know intensity and direction of </a:t>
            </a:r>
            <a:r>
              <a:rPr lang="en-US" sz="1500" i="1" u="sng" dirty="0" smtClean="0"/>
              <a:t>all light</a:t>
            </a:r>
            <a:r>
              <a:rPr lang="en-US" sz="1500" dirty="0" smtClean="0"/>
              <a:t> that strikes a point on object's surface, whether directly from light source or after many bounces (i.e., </a:t>
            </a:r>
            <a:r>
              <a:rPr lang="en-US" sz="1500" dirty="0" smtClean="0">
                <a:solidFill>
                  <a:srgbClr val="FF0000"/>
                </a:solidFill>
              </a:rPr>
              <a:t>global illumination</a:t>
            </a:r>
            <a:r>
              <a:rPr lang="en-US" sz="1500" dirty="0" smtClean="0"/>
              <a:t>)</a:t>
            </a:r>
          </a:p>
          <a:p>
            <a:r>
              <a:rPr lang="en-US" sz="1500" dirty="0" smtClean="0"/>
              <a:t>How an object's surface appears to</a:t>
            </a:r>
            <a:br>
              <a:rPr lang="en-US" sz="1500" dirty="0" smtClean="0"/>
            </a:br>
            <a:r>
              <a:rPr lang="en-US" sz="1500" dirty="0" smtClean="0"/>
              <a:t>us as it reflects, absorbs and diffracts </a:t>
            </a:r>
            <a:r>
              <a:rPr lang="en-US" sz="1500" dirty="0"/>
              <a:t/>
            </a:r>
            <a:br>
              <a:rPr lang="en-US" sz="1500" dirty="0"/>
            </a:br>
            <a:r>
              <a:rPr lang="en-US" sz="1500" dirty="0" smtClean="0"/>
              <a:t>light (material properties)</a:t>
            </a:r>
          </a:p>
          <a:p>
            <a:r>
              <a:rPr lang="en-US" sz="1500" dirty="0" smtClean="0"/>
              <a:t>Location of eye relative to light source</a:t>
            </a:r>
          </a:p>
          <a:p>
            <a:r>
              <a:rPr lang="en-US" sz="1500" dirty="0" smtClean="0"/>
              <a:t>Distribution  of intensity  per  wavelength  of incident </a:t>
            </a:r>
            <a:br>
              <a:rPr lang="en-US" sz="1500" dirty="0" smtClean="0"/>
            </a:br>
            <a:r>
              <a:rPr lang="en-US" sz="1500" dirty="0" smtClean="0"/>
              <a:t>light</a:t>
            </a:r>
          </a:p>
          <a:p>
            <a:r>
              <a:rPr lang="en-US" sz="1500" dirty="0" smtClean="0"/>
              <a:t>Human visual system (HVS) and its</a:t>
            </a:r>
            <a:br>
              <a:rPr lang="en-US" sz="1500" dirty="0" smtClean="0"/>
            </a:br>
            <a:r>
              <a:rPr lang="en-US" sz="1500" dirty="0" smtClean="0"/>
              <a:t>differential response to light stimuli</a:t>
            </a:r>
          </a:p>
          <a:p>
            <a:r>
              <a:rPr lang="en-US" sz="1500" dirty="0"/>
              <a:t>L</a:t>
            </a:r>
            <a:r>
              <a:rPr lang="en-US" sz="1500" dirty="0" smtClean="0"/>
              <a:t>ights may have geometry themselves</a:t>
            </a:r>
          </a:p>
          <a:p>
            <a:endParaRPr lang="en-US" sz="1500" b="1" dirty="0" smtClean="0"/>
          </a:p>
          <a:p>
            <a:r>
              <a:rPr lang="en-US" sz="1500" b="1" dirty="0" smtClean="0"/>
              <a:t>Lighting/illumination models address these complexities (except for HVS)</a:t>
            </a:r>
          </a:p>
          <a:p>
            <a:endParaRPr lang="en-US" sz="1500" dirty="0"/>
          </a:p>
        </p:txBody>
      </p:sp>
      <p:pic>
        <p:nvPicPr>
          <p:cNvPr id="5" name="Content Placeholder 4" descr="eye-light-stuff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3" t="17229" r="1711"/>
          <a:stretch>
            <a:fillRect/>
          </a:stretch>
        </p:blipFill>
        <p:spPr bwMode="auto">
          <a:xfrm>
            <a:off x="5638800" y="1428750"/>
            <a:ext cx="3047956" cy="2578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Complexities of Light Reflection from Surfaces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2390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7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534400" cy="3486150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r>
              <a:rPr lang="en-US" sz="3200" dirty="0" smtClean="0"/>
              <a:t>Classic </a:t>
            </a:r>
            <a:r>
              <a:rPr lang="en-US" sz="3200" b="1" dirty="0" smtClean="0"/>
              <a:t>lighting</a:t>
            </a:r>
            <a:r>
              <a:rPr lang="en-US" sz="3200" dirty="0" smtClean="0"/>
              <a:t> models (also called illumination or reflection models, not to be confused with </a:t>
            </a:r>
            <a:r>
              <a:rPr lang="en-US" sz="3200" b="1" dirty="0" smtClean="0"/>
              <a:t>shading</a:t>
            </a:r>
            <a:r>
              <a:rPr lang="en-US" sz="3200" dirty="0" smtClean="0"/>
              <a:t> models discussed later) developed at the dawn of raster graphics in early 70s.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900" dirty="0" smtClean="0"/>
              <a:t>Epicenter at University of Utah where Ivan Sutherland worked with David Evans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900" dirty="0" smtClean="0"/>
              <a:t>Spawned the Evans &amp; Sutherland flight simulator (with graphics) business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900" dirty="0" smtClean="0"/>
              <a:t>Other pioneers: 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2900" dirty="0" err="1" smtClean="0"/>
              <a:t>Gouraud</a:t>
            </a:r>
            <a:r>
              <a:rPr lang="en-US" sz="2900" dirty="0" smtClean="0"/>
              <a:t> (shading model – filling in interior pixels from colors at vertices of a triangle)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2900" dirty="0" err="1" smtClean="0"/>
              <a:t>Phong</a:t>
            </a:r>
            <a:r>
              <a:rPr lang="en-US" sz="2900" dirty="0" smtClean="0"/>
              <a:t> (lighting and shading models)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2900" dirty="0" smtClean="0"/>
              <a:t>Newell (the Utah teapot (SIGGRAPH icon), meshing algorithms)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2900" dirty="0" smtClean="0"/>
              <a:t>Clark (geometry engine, Silicon Graphics, Netscape)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2900" dirty="0" smtClean="0"/>
              <a:t>Warnock (Hidden Surface Elimination, Adobe)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2900" dirty="0" smtClean="0"/>
              <a:t> Catmull (splines, Pixar), etc...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Imperfect </a:t>
            </a:r>
            <a:r>
              <a:rPr lang="en-US" dirty="0"/>
              <a:t>W</a:t>
            </a:r>
            <a:r>
              <a:rPr lang="en-US" dirty="0" smtClean="0"/>
              <a:t>orld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152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68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Back then: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CPUs </a:t>
            </a:r>
            <a:r>
              <a:rPr lang="en-US" dirty="0" smtClean="0"/>
              <a:t> &gt; 4 </a:t>
            </a:r>
            <a:r>
              <a:rPr lang="en-US" dirty="0"/>
              <a:t>orders of magnitude less powerful; no GPU to speak off:  plot pixels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memory limited (measured in KB!)</a:t>
            </a:r>
          </a:p>
          <a:p>
            <a:pPr>
              <a:spcAft>
                <a:spcPts val="600"/>
              </a:spcAft>
            </a:pPr>
            <a:r>
              <a:rPr lang="en-US" dirty="0"/>
              <a:t>Even on today's machines, a physically accurate light simulation requires computational power beyond the capabilities of supercomputers!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Imperfect World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4676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0971F1D-8DC6-4429-A556-7C7C0FC3F8E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1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Picture 95" descr="C:\Users\Andy\Desktop\cs123\LambertWhatIsThet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186" y="1840337"/>
            <a:ext cx="1488000" cy="112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98C446-4AC2-4A23-A804-ABC160B4865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Color of  point on surface dependent on scene lighting and surface material</a:t>
            </a:r>
          </a:p>
          <a:p>
            <a:r>
              <a:rPr lang="en-US" sz="1600" dirty="0" smtClean="0"/>
              <a:t>First approximation: model diffuse reflection from a matte surface (light reflected equally in all directions, viewer-independent) based </a:t>
            </a:r>
            <a:r>
              <a:rPr lang="en-US" sz="1600" b="1" dirty="0" smtClean="0"/>
              <a:t>only</a:t>
            </a:r>
            <a:r>
              <a:rPr lang="en-US" sz="1600" dirty="0" smtClean="0"/>
              <a:t> on angle of surface normal to light source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/>
          </p:nvPr>
        </p:nvSpPr>
        <p:spPr>
          <a:xfrm>
            <a:off x="4648200" y="1028700"/>
            <a:ext cx="4419600" cy="360045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Modeling light "drop-off“ with angle to light</a:t>
            </a:r>
          </a:p>
          <a:p>
            <a:pPr lvl="1"/>
            <a:r>
              <a:rPr lang="en-US" sz="1600" dirty="0" smtClean="0"/>
              <a:t>Lambert's diffuse-reflection cosine law</a:t>
            </a:r>
          </a:p>
          <a:p>
            <a:pPr lvl="2"/>
            <a:r>
              <a:rPr lang="en-US" dirty="0" smtClean="0"/>
              <a:t>for reflected light intensity I</a:t>
            </a:r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Lighting (Illumination) Models (1/2)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38200" y="3718843"/>
            <a:ext cx="3657600" cy="1036707"/>
            <a:chOff x="838200" y="3718843"/>
            <a:chExt cx="3657600" cy="1036707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72135" t="4890" r="2283" b="37638"/>
            <a:stretch/>
          </p:blipFill>
          <p:spPr bwMode="auto">
            <a:xfrm>
              <a:off x="1828800" y="3718843"/>
              <a:ext cx="982406" cy="738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838200" y="4478551"/>
              <a:ext cx="3657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In between: Some fraction of light reflected</a:t>
              </a:r>
              <a:endParaRPr lang="en-US" sz="12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1"/>
              <p:cNvSpPr txBox="1">
                <a:spLocks noChangeArrowheads="1"/>
              </p:cNvSpPr>
              <p:nvPr/>
            </p:nvSpPr>
            <p:spPr bwMode="auto">
              <a:xfrm>
                <a:off x="4876800" y="2914650"/>
                <a:ext cx="4192558" cy="10772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 b="0" i="1" dirty="0" smtClean="0"/>
                  <a:t>I</a:t>
                </a:r>
                <a:r>
                  <a:rPr lang="en-US" sz="1600" b="0" i="1" baseline="-25000" dirty="0" err="1"/>
                  <a:t>dir</a:t>
                </a:r>
                <a:r>
                  <a:rPr lang="en-US" sz="1600" b="0" dirty="0"/>
                  <a:t> = measure of directional </a:t>
                </a:r>
                <a:r>
                  <a:rPr lang="en-US" sz="1600" b="0" dirty="0" smtClean="0"/>
                  <a:t>light's </a:t>
                </a:r>
                <a:r>
                  <a:rPr lang="en-US" sz="1600" b="0" dirty="0"/>
                  <a:t>intensity at</a:t>
                </a:r>
              </a:p>
              <a:p>
                <a:r>
                  <a:rPr lang="en-US" sz="1600" b="0" dirty="0"/>
                  <a:t>        point of contact with </a:t>
                </a:r>
                <a:r>
                  <a:rPr lang="en-US" sz="1600" b="0" dirty="0" smtClean="0"/>
                  <a:t>surface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𝜃</m:t>
                    </m:r>
                  </m:oMath>
                </a14:m>
                <a:r>
                  <a:rPr lang="en-US" sz="1600" b="0" dirty="0" smtClean="0"/>
                  <a:t> </a:t>
                </a:r>
                <a:r>
                  <a:rPr lang="en-US" sz="1600" b="0" dirty="0"/>
                  <a:t>=  angle between surface normal (</a:t>
                </a:r>
                <a:r>
                  <a:rPr lang="en-US" sz="1600" b="1" dirty="0"/>
                  <a:t>n</a:t>
                </a:r>
                <a:r>
                  <a:rPr lang="en-US" sz="1600" b="0" dirty="0"/>
                  <a:t>) </a:t>
                </a:r>
              </a:p>
              <a:p>
                <a:r>
                  <a:rPr lang="en-US" sz="1600" b="0" dirty="0"/>
                  <a:t>        and vector </a:t>
                </a:r>
                <a:r>
                  <a:rPr lang="en-US" sz="1600" b="0" dirty="0" smtClean="0"/>
                  <a:t>from light </a:t>
                </a:r>
                <a:r>
                  <a:rPr lang="en-US" sz="1600" b="0" dirty="0"/>
                  <a:t>source (</a:t>
                </a:r>
                <a:r>
                  <a:rPr lang="en-US" sz="1600" b="1" dirty="0"/>
                  <a:t>ℓ</a:t>
                </a:r>
                <a:r>
                  <a:rPr lang="en-US" sz="1600" b="0" dirty="0"/>
                  <a:t>)</a:t>
                </a:r>
              </a:p>
            </p:txBody>
          </p:sp>
        </mc:Choice>
        <mc:Fallback xmlns="">
          <p:sp>
            <p:nvSpPr>
              <p:cNvPr id="11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3886200"/>
                <a:ext cx="4192558" cy="1077218"/>
              </a:xfrm>
              <a:prstGeom prst="rect">
                <a:avLst/>
              </a:prstGeom>
              <a:blipFill rotWithShape="1">
                <a:blip r:embed="rId6"/>
                <a:stretch>
                  <a:fillRect l="-727" t="-2273" b="-568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501402"/>
              </p:ext>
            </p:extLst>
          </p:nvPr>
        </p:nvGraphicFramePr>
        <p:xfrm>
          <a:off x="5308600" y="2114550"/>
          <a:ext cx="18542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" name="Equation" r:id="rId7" imgW="787400" imgH="228600" progId="Equation.3">
                  <p:embed/>
                </p:oleObj>
              </mc:Choice>
              <mc:Fallback>
                <p:oleObj name="Equation" r:id="rId7" imgW="787400" imgH="228600" progId="Equation.3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2114550"/>
                        <a:ext cx="1854200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4419600" y="3922231"/>
            <a:ext cx="43434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0"/>
              </a:spcAft>
            </a:pPr>
            <a:r>
              <a:rPr lang="en-US" sz="1300" b="1" dirty="0" smtClean="0"/>
              <a:t>note: </a:t>
            </a:r>
            <a:r>
              <a:rPr lang="en-US" sz="1300" b="1" i="1" dirty="0" smtClean="0"/>
              <a:t>I</a:t>
            </a:r>
            <a:r>
              <a:rPr lang="en-US" sz="1300" b="1" i="1" baseline="-25000" dirty="0" smtClean="0"/>
              <a:t>dir</a:t>
            </a:r>
            <a:r>
              <a:rPr lang="en-US" sz="1300" b="1" i="1" dirty="0" smtClean="0"/>
              <a:t> </a:t>
            </a:r>
            <a:r>
              <a:rPr lang="en-US" sz="1300" b="1" dirty="0" smtClean="0"/>
              <a:t>and all the other quantities in the lighting model are fractions between 0 and 1.</a:t>
            </a:r>
          </a:p>
          <a:p>
            <a:pPr lvl="1">
              <a:spcAft>
                <a:spcPts val="0"/>
              </a:spcAft>
            </a:pPr>
            <a:r>
              <a:rPr lang="en-US" sz="1300" b="1" dirty="0" smtClean="0"/>
              <a:t>These units are also completely arbitrary and not physically based! </a:t>
            </a:r>
          </a:p>
          <a:p>
            <a:pPr lvl="1">
              <a:spcAft>
                <a:spcPts val="0"/>
              </a:spcAft>
            </a:pPr>
            <a:endParaRPr lang="en-US" sz="1300" b="1" dirty="0" smtClean="0"/>
          </a:p>
          <a:p>
            <a:pPr lvl="1">
              <a:spcAft>
                <a:spcPts val="0"/>
              </a:spcAft>
            </a:pPr>
            <a:endParaRPr lang="en-US" sz="1300" b="1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152400" y="3028950"/>
            <a:ext cx="1609095" cy="1164991"/>
            <a:chOff x="698038" y="2514600"/>
            <a:chExt cx="1609095" cy="1164991"/>
          </a:xfrm>
        </p:grpSpPr>
        <p:sp>
          <p:nvSpPr>
            <p:cNvPr id="8" name="TextBox 7"/>
            <p:cNvSpPr txBox="1"/>
            <p:nvPr/>
          </p:nvSpPr>
          <p:spPr>
            <a:xfrm>
              <a:off x="698038" y="3217926"/>
              <a:ext cx="1609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Facing light </a:t>
              </a:r>
              <a:r>
                <a:rPr lang="en-US" sz="1200" b="1" dirty="0" smtClean="0"/>
                <a:t>source:</a:t>
              </a:r>
              <a:endParaRPr lang="en-US" sz="1200" b="1" dirty="0"/>
            </a:p>
            <a:p>
              <a:r>
                <a:rPr lang="en-US" sz="1200" b="1" dirty="0"/>
                <a:t>Maximum reflection</a:t>
              </a:r>
            </a:p>
          </p:txBody>
        </p:sp>
        <p:pic>
          <p:nvPicPr>
            <p:cNvPr id="27" name="Picture 3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3123" t="5779" r="74418" b="37638"/>
            <a:stretch/>
          </p:blipFill>
          <p:spPr bwMode="auto">
            <a:xfrm>
              <a:off x="1002838" y="2514600"/>
              <a:ext cx="862476" cy="726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11"/>
          <p:cNvGrpSpPr/>
          <p:nvPr/>
        </p:nvGrpSpPr>
        <p:grpSpPr>
          <a:xfrm>
            <a:off x="3061119" y="3039940"/>
            <a:ext cx="1752600" cy="1154001"/>
            <a:chOff x="2667000" y="2520697"/>
            <a:chExt cx="1752600" cy="1154001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40306" t="4891" r="41102" b="40876"/>
            <a:stretch/>
          </p:blipFill>
          <p:spPr bwMode="auto">
            <a:xfrm>
              <a:off x="3006091" y="2520697"/>
              <a:ext cx="713975" cy="696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4"/>
            <p:cNvGrpSpPr/>
            <p:nvPr/>
          </p:nvGrpSpPr>
          <p:grpSpPr>
            <a:xfrm>
              <a:off x="2667000" y="3171404"/>
              <a:ext cx="1752600" cy="503294"/>
              <a:chOff x="2514600" y="4228539"/>
              <a:chExt cx="1676400" cy="749936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667000" y="4290569"/>
                <a:ext cx="1524000" cy="687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 </a:t>
                </a:r>
                <a:r>
                  <a:rPr lang="en-US" sz="1200" b="1" dirty="0" smtClean="0"/>
                  <a:t> to light source:</a:t>
                </a:r>
              </a:p>
              <a:p>
                <a:r>
                  <a:rPr lang="en-US" sz="1200" b="1" dirty="0" smtClean="0"/>
                  <a:t>No reflection</a:t>
                </a:r>
                <a:endParaRPr lang="en-US" sz="1200" b="1" dirty="0"/>
              </a:p>
            </p:txBody>
          </p:sp>
          <p:pic>
            <p:nvPicPr>
              <p:cNvPr id="16" name="Picture 15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/>
              </a:blip>
              <a:srcRect r="86400" b="50000"/>
              <a:stretch/>
            </p:blipFill>
            <p:spPr bwMode="auto">
              <a:xfrm>
                <a:off x="2514600" y="4228539"/>
                <a:ext cx="321031" cy="343461"/>
              </a:xfrm>
              <a:prstGeom prst="rect">
                <a:avLst/>
              </a:prstGeom>
              <a:extLst/>
            </p:spPr>
          </p:pic>
        </p:grpSp>
      </p:grp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696200" cy="240983"/>
          </a:xfrm>
        </p:spPr>
        <p:txBody>
          <a:bodyPr/>
          <a:lstStyle/>
          <a:p>
            <a:r>
              <a:rPr lang="en-US" smtClean="0"/>
              <a:t>3D Graphics using OpenGL – 9/13/2012                                                                   /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9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vliKU3m3X5RRyAxxgLvCJ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yblfqltkd8Zh3s1Rv5h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4UMeDX8B1H5AFHSnaLo4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kTWolHRvxGUatgy1MokIb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HnL9ukjSBGPzTheCqKw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vdBP9Y0Je3TYf0Axnae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tEGFJxLUYEhw2SxxFakR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MGU2e1SnlVAl2zUaqrePf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Csc830I0TWr0S0KHjK1A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VGPYDuKTC1cn4sP5YSFl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1HUpI7uOE5hwvi4mdfZk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FkNAHDC239JaItBhpkt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NuWhReL8VWiiMOhI41M7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hNVjMTvs63juecY8QSJGJ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YeJuND8dcccfc8myrRCt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Yiz4KWbToxO9OGAh5SjS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hYZPLiqR3fhJfqVJTb2j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3kFXaLK9YpR1B5VbTsx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R5q9mmY8QwjBxWv5kg6j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jopjEXZ9QgcScefONpL0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yp38q5ybrasyL2J2I08G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pFKgQwtHy5brP0gvxTAE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yeXSpjt96aoF6Cq6tEpl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pEtc4KGKSrcv0oo9f2IKC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mkcJMdte61dnf5MDrI0Nc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kZS6nEyW5p2h90lYthD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C8imCA0JOaD4RJU65Ax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XcODC6Kwwzo42mJN01XV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D48B3mb2N5aFVuJZugch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e0Pnaj4zz9LmkazuvGak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SHNjh1tF9jhp3jeT37td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jBj9vZz2X4D2WFnZMx6t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23LwagN6c2n1uoc08vu6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HOpP4Eu5ifa665PHik8TX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dL0myv3lW7tLgxxCkIMVK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g1shaZD1CnvGP0wOIh3R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yI7EsvbLjbBcvZThl3HVu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zIx6wZvSSU0sJ9vx8QQ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5DuwUrWZabLssyWUpEMOj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hvwa7Pwz4E1Vu52zCyySI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e0gAzCIb4f0mlZ0Kj6tA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x4RSP2dfrZygwTwgTQT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7J3zReso8C7zJwHKT9QZ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nMIuRNQzKdwDCX7PfaZN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vBQbaWF3k5Kw8sAfOE0S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V8W90y9WJKMlJXk50rBOo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BV7zAVEYQbxwQAxHNhqNt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Rgdaua9ycdswx01qYeiKT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Nd6JxiEjoAVP4QlpquOiZ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3k2xGmjcuISgtZ4KCQUSO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IVa4yNOVABtaMH0Ch0c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OnmlFRYo7vbIkBvhKoGN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EZPi3CeCSCLoM6MId8WXc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YZ3mo60fOppD9nx3BfJMf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u0vkhLm5d9QIuUddtk9C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jUCTCrYjeI4sK3Il3ZU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lBa6jEEYe2ZdkCK8ISR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tf3JqbKxhstTesOII0CX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S123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roid Office">
      <a:majorFont>
        <a:latin typeface="Droid Sans"/>
        <a:ea typeface=""/>
        <a:cs typeface=""/>
      </a:majorFont>
      <a:minorFont>
        <a:latin typeface="Cambria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00_intro</Template>
  <TotalTime>2074</TotalTime>
  <Words>2398</Words>
  <Application>Microsoft Office PowerPoint</Application>
  <PresentationFormat>On-screen Show (16:9)</PresentationFormat>
  <Paragraphs>462</Paragraphs>
  <Slides>38</Slides>
  <Notes>25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CS123 Theme</vt:lpstr>
      <vt:lpstr>Equation</vt:lpstr>
      <vt:lpstr>Introduction to 3D Graphics</vt:lpstr>
      <vt:lpstr>Classical Graphics Pipeline</vt:lpstr>
      <vt:lpstr>Why OpenGL for 3D?</vt:lpstr>
      <vt:lpstr>3D Polygons (1/2)</vt:lpstr>
      <vt:lpstr>3D Polygons (2/2)</vt:lpstr>
      <vt:lpstr>Complexities of Light Reflection from Surfaces</vt:lpstr>
      <vt:lpstr>An Imperfect World</vt:lpstr>
      <vt:lpstr>An Imperfect World</vt:lpstr>
      <vt:lpstr>Lighting (Illumination) Models (1/2)</vt:lpstr>
      <vt:lpstr>Lighting (Illumination) Models (2/2)</vt:lpstr>
      <vt:lpstr>Shading Rule (1/6)</vt:lpstr>
      <vt:lpstr>Shading Rule (2/6)</vt:lpstr>
      <vt:lpstr>Shading Rule (3/6)</vt:lpstr>
      <vt:lpstr>Shading Rule (4/6)</vt:lpstr>
      <vt:lpstr>Shading Rule (5/6)</vt:lpstr>
      <vt:lpstr>Shading Rule (6/6)</vt:lpstr>
      <vt:lpstr>Interpolation vs Flat Shading Summary</vt:lpstr>
      <vt:lpstr>Lighting Model (1/8)</vt:lpstr>
      <vt:lpstr>Lighting Model (2/8)</vt:lpstr>
      <vt:lpstr>Lighting Model (3/8)</vt:lpstr>
      <vt:lpstr>Lighting Model (4/8)</vt:lpstr>
      <vt:lpstr>Lighting Model (5/8)</vt:lpstr>
      <vt:lpstr>Lighting Model (6/8)</vt:lpstr>
      <vt:lpstr>Lighting Model (7/8)</vt:lpstr>
      <vt:lpstr>Lighting Model (8/8)</vt:lpstr>
      <vt:lpstr>Texture Mapping</vt:lpstr>
      <vt:lpstr>Texture Mapping Example</vt:lpstr>
      <vt:lpstr>Texture Mapping Example</vt:lpstr>
      <vt:lpstr>Texture Mapping UV Coordinates</vt:lpstr>
      <vt:lpstr>Texture Mapping (Tiling)</vt:lpstr>
      <vt:lpstr>Texture Mapping (Stretching)</vt:lpstr>
      <vt:lpstr>Camera (1/3)</vt:lpstr>
      <vt:lpstr>Camera (2/3)</vt:lpstr>
      <vt:lpstr>Camera (3/3)</vt:lpstr>
      <vt:lpstr>OpenGL Camera</vt:lpstr>
      <vt:lpstr>WPF3D Lablets (1/2)</vt:lpstr>
      <vt:lpstr>WPF3D Lablets (2/2)</vt:lpstr>
      <vt:lpstr>Book Sections</vt:lpstr>
    </vt:vector>
  </TitlesOfParts>
  <Company>Brown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WPF 3D</dc:title>
  <dc:creator>fadeputr;ben@herila.net</dc:creator>
  <cp:lastModifiedBy>Dave</cp:lastModifiedBy>
  <cp:revision>359</cp:revision>
  <dcterms:created xsi:type="dcterms:W3CDTF">2010-08-26T18:00:58Z</dcterms:created>
  <dcterms:modified xsi:type="dcterms:W3CDTF">2012-09-10T23:41:30Z</dcterms:modified>
</cp:coreProperties>
</file>